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26" r:id="rId1"/>
  </p:sldMasterIdLst>
  <p:sldIdLst>
    <p:sldId id="256" r:id="rId2"/>
    <p:sldId id="263" r:id="rId3"/>
    <p:sldId id="259" r:id="rId4"/>
    <p:sldId id="261" r:id="rId5"/>
    <p:sldId id="262" r:id="rId6"/>
    <p:sldId id="267" r:id="rId7"/>
    <p:sldId id="264" r:id="rId8"/>
    <p:sldId id="270" r:id="rId9"/>
    <p:sldId id="281" r:id="rId10"/>
    <p:sldId id="257" r:id="rId11"/>
    <p:sldId id="265" r:id="rId12"/>
    <p:sldId id="272" r:id="rId13"/>
    <p:sldId id="271" r:id="rId14"/>
    <p:sldId id="273" r:id="rId15"/>
    <p:sldId id="258" r:id="rId16"/>
    <p:sldId id="274" r:id="rId17"/>
    <p:sldId id="275" r:id="rId18"/>
    <p:sldId id="276" r:id="rId19"/>
    <p:sldId id="277" r:id="rId20"/>
    <p:sldId id="279" r:id="rId21"/>
    <p:sldId id="266" r:id="rId22"/>
    <p:sldId id="278" r:id="rId23"/>
    <p:sldId id="269" r:id="rId24"/>
    <p:sldId id="268" r:id="rId25"/>
    <p:sldId id="280" r:id="rId26"/>
    <p:sldId id="260" r:id="rId27"/>
    <p:sldId id="282" r:id="rId2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4FF097"/>
    <a:srgbClr val="34A123"/>
    <a:srgbClr val="104F06"/>
    <a:srgbClr val="1A6B0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9F8A397-2DBC-4BB5-A6DE-F02CF7A01396}" v="184" dt="2020-09-18T00:50:59.543"/>
    <p1510:client id="{FC619D79-5B35-48E8-E96C-36CE57530A89}" v="18172" dt="2020-09-19T19:11:45.67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72" autoAdjust="0"/>
    <p:restoredTop sz="94660"/>
  </p:normalViewPr>
  <p:slideViewPr>
    <p:cSldViewPr snapToGrid="0">
      <p:cViewPr varScale="1">
        <p:scale>
          <a:sx n="86" d="100"/>
          <a:sy n="86" d="100"/>
        </p:scale>
        <p:origin x="96"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8T00:50:37.823"/>
    </inkml:context>
    <inkml:brush xml:id="br0">
      <inkml:brushProperty name="width" value="0.2" units="cm"/>
      <inkml:brushProperty name="height" value="0.2" units="cm"/>
      <inkml:brushProperty name="color" value="#CC0066"/>
    </inkml:brush>
  </inkml:definitions>
  <inkml:trace contextRef="#ctx0" brushRef="#br0">10173 12898 16383 0 0,'0'-18'0'0'0,"27"-60"0"0"0,62-96 0 0 0,61-73 0 0 0,41-39 0 0 0,23-16 0 0 0,-6 26 0 0 0,-30 51 0 0 0,-36 63 0 0 0,-34 60 0 0 0,-28 47 0 0 0,-29 41 0 0 0,-22 50 0 0 0,-17 28 0 0 0,-22 38 0 0 0,-18 74 0 0 0,-4 113 0 0 0,2 170 0 0 0,43 122 0 0 0,46 89 0 0 0,40-9 0 0 0,15-73 0 0 0,-3-129 0 0 0,-12-142 0 0 0,-4-125 0 0 0,-10-95 0 0 0,8-82 0 0 0,-3-61 0 0 0,10-59 0 0 0,5-41 0 0 0,49-68 0 0 0,203-158 0 0 0,416-302 0 0 0,444-313 0 0 0,292-205 0 0 0,3 30 0 0 0,-166 150 0 0 0,-277 228 0 0 0,-310 239 0 0 0,-240 195 0 0 0,-181 147 0 0 0,-122 99 0 0 0,-79 68 0 0 0,-63 31 0 0 0,-35 16 0 0 0,-33 7 0 0 0,-26 0 0 0 0,-28-3 0 0 0,-6-4-16383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8T00:52:09.733"/>
    </inkml:context>
    <inkml:brush xml:id="br0">
      <inkml:brushProperty name="width" value="0.2" units="cm"/>
      <inkml:brushProperty name="height" value="0.2" units="cm"/>
      <inkml:brushProperty name="color" value="#CC0066"/>
    </inkml:brush>
  </inkml:definitions>
  <inkml:trace contextRef="#ctx0" brushRef="#br0">11560 11659 16383 0 0,'0'-8'0'0'0,"0"-12"0"0"0,0-44 0 0 0,18-56 0 0 0,14-52 0 0 0,12-42 0 0 0,6-11 0 0 0,-4 15 0 0 0,-11 33 0 0 0,-11 30 0 0 0,-10 22 0 0 0,-7 23 0 0 0,-13 29 0 0 0,-15 27 0 0 0,-12 21 0 0 0,-10 15 0 0 0,-7 27 0 0 0,-12 28 0 0 0,-14 19 0 0 0,6 16 0 0 0,6 4 0 0 0,14-4 0 0 0,16-6 0 0 0,13-7 0 0 0,10-7 0 0 0,7-6 0 0 0,5-4 0 0 0,10-11 0 0 0,3-2 0 0 0,9-8 0 0 0,9 0 0 0 0,8-5 0 0 0,15 3 0 0 0,7 5 0 0 0,5-3 0 0 0,0-5 0 0 0,7 1 0 0 0,17-4 0 0 0,20-4 0 0 0,37-6 0 0 0,10-5 0 0 0,-4-3 0 0 0,-10-8 0 0 0,-29-13 0 0 0,-26-2 0 0 0,-19-8 0 0 0,-21-7 0 0 0,-19-16 0 0 0,-14-11 0 0 0,-11-13 0 0 0,-5-3 0 0 0,-4 3 0 0 0,0 6 0 0 0,-6 14 0 0 0,-10 16 0 0 0,-10 16 0 0 0,-10 10 0 0 0,-6 9 0 0 0,-5 4 0 0 0,-2 3 0 0 0,1 0 0 0 0,1 0 0 0 0,1-1 0 0 0,8 9 0 0 0,11 10 0 0 0,12 11 0 0 0,8 6 0 0 0,6 6 0 0 0,13 4 0 0 0,15 3 0 0 0,11 1 0 0 0,48 22 0 0 0,73 35 0 0 0,90 33 0 0 0,76 21 0 0 0,36-9 0 0 0,38-13 0 0 0,15-22 0 0 0,51-18 0 0 0,89-9 0 0 0,60-3 0 0 0,60 12 0 0 0,5 14 0 0 0,-59-12 0 0 0,-97-14 0 0 0,-120-14 0 0 0,-121-19 0 0 0,-109-11 0 0 0,-76-13 0 0 0,-55-4 0 0 0,-42-6 0 0 0,-20-6-16383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0-09-18T00:50:37.838"/>
    </inkml:context>
    <inkml:brush xml:id="br0">
      <inkml:brushProperty name="width" value="0.2" units="cm"/>
      <inkml:brushProperty name="height" value="0.2" units="cm"/>
      <inkml:brushProperty name="color" value="#CC0066"/>
    </inkml:brush>
  </inkml:definitions>
  <inkml:trace contextRef="#ctx0" brushRef="#br0">9586 9859 16383 0 0,'0'9'0'0'0,"0"29"0"0"0,9 45 0 0 0,20 34 0 0 0,24 24 0 0 0,21 7 0 0 0,15 4 0 0 0,11-14 0 0 0,12-7 0 0 0,13-8 0 0 0,22 2 0 0 0,13-11 0 0 0,6-8 0 0 0,1-12 0 0 0,-1-13 0 0 0,-10-12 0 0 0,-14-17 0 0 0,-23-18 0 0 0,-22-15 0 0 0,0-10 0 0 0,9-7 0 0 0,32-3 0 0 0,22-14 0 0 0,11-23 0 0 0,2-13 0 0 0,-9-16 0 0 0,-24-5 0 0 0,-18 0 0 0 0,-3-14 0 0 0,-3-11 0 0 0,43-42 0 0 0,31-33 0 0 0,19-24 0 0 0,1-5 0 0 0,-18 14 0 0 0,-32 30 0 0 0,-17-3 0 0 0,4-20 0 0 0,0-14 0 0 0,2-2 0 0 0,-16 16 0 0 0,-29 28 0 0 0,-34 35 0 0 0,-28 31 0 0 0,-21 24 0 0 0,-14 17 0 0 0,-17 16 0 0 0,-16 13 0 0 0,-3 9-16383 0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40013" y="484479"/>
            <a:ext cx="6911974" cy="2954655"/>
          </a:xfrm>
        </p:spPr>
        <p:txBody>
          <a:bodyPr anchor="b">
            <a:normAutofit/>
          </a:bodyPr>
          <a:lstStyle>
            <a:lvl1pPr algn="ctr">
              <a:defRPr sz="5600" spc="-100" baseline="0"/>
            </a:lvl1pPr>
          </a:lstStyle>
          <a:p>
            <a:r>
              <a:rPr lang="en-US"/>
              <a:t>Click to edit Master title style</a:t>
            </a:r>
            <a:endParaRPr lang="en-US" dirty="0"/>
          </a:p>
        </p:txBody>
      </p:sp>
      <p:sp>
        <p:nvSpPr>
          <p:cNvPr id="3" name="Subtitle 2"/>
          <p:cNvSpPr>
            <a:spLocks noGrp="1"/>
          </p:cNvSpPr>
          <p:nvPr>
            <p:ph type="subTitle" idx="1"/>
          </p:nvPr>
        </p:nvSpPr>
        <p:spPr>
          <a:xfrm>
            <a:off x="2640013" y="3799133"/>
            <a:ext cx="6911974" cy="1969841"/>
          </a:xfrm>
        </p:spPr>
        <p:txBody>
          <a:bodyPr>
            <a:normAutofit/>
          </a:bodyPr>
          <a:lstStyle>
            <a:lvl1pPr marL="0" indent="0" algn="ctr">
              <a:buNone/>
              <a:defRPr sz="2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2395C5C9-164C-46B3-A87E-7660D39D3106}" type="datetime2">
              <a:rPr lang="en-US" smtClean="0"/>
              <a:t>Monday, September 21, 2020</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6525407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Word"/>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720000" y="2636838"/>
            <a:ext cx="10728325" cy="313213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5B75179A-1E2B-41AB-B400-4F1B4022FAEE}" type="datetime2">
              <a:rPr lang="en-US" smtClean="0"/>
              <a:t>Monday, September 21, 2020</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517536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Word"/>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140486" y="720000"/>
            <a:ext cx="1477328" cy="5048975"/>
          </a:xfrm>
        </p:spPr>
        <p:txBody>
          <a:bodyPr vert="eaVert">
            <a:normAutofit/>
          </a:bodyPr>
          <a:lstStyle>
            <a:lvl1pPr>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731838" y="720000"/>
            <a:ext cx="8929614" cy="50489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05681D0F-6595-4F14-8EF3-954CD87C797B}" type="datetime2">
              <a:rPr lang="en-US" smtClean="0"/>
              <a:t>Monday, September 21, 2020</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594289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Word"/>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720000" y="2541600"/>
            <a:ext cx="10728325" cy="32273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4DDCFF8A-AAF8-4A12-8A91-9CA0EAF6CBB9}" type="datetime2">
              <a:rPr lang="en-US" smtClean="0"/>
              <a:t>Monday, September 21, 2020</a:t>
            </a:fld>
            <a:endParaRPr lang="en-US" dirty="0"/>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227033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Word"/>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6" cy="2879724"/>
          </a:xfrm>
        </p:spPr>
        <p:txBody>
          <a:bodyPr anchor="b">
            <a:normAutofit/>
          </a:bodyPr>
          <a:lstStyle>
            <a:lvl1pPr>
              <a:defRPr sz="5600"/>
            </a:lvl1pPr>
          </a:lstStyle>
          <a:p>
            <a:r>
              <a:rPr lang="en-US"/>
              <a:t>Click to edit Master title style</a:t>
            </a:r>
            <a:endParaRPr lang="en-US" dirty="0"/>
          </a:p>
        </p:txBody>
      </p:sp>
      <p:sp>
        <p:nvSpPr>
          <p:cNvPr id="3" name="Text Placeholder 2"/>
          <p:cNvSpPr>
            <a:spLocks noGrp="1"/>
          </p:cNvSpPr>
          <p:nvPr>
            <p:ph type="body" idx="1"/>
          </p:nvPr>
        </p:nvSpPr>
        <p:spPr>
          <a:xfrm>
            <a:off x="719910" y="3858924"/>
            <a:ext cx="10728326" cy="1919076"/>
          </a:xfrm>
        </p:spPr>
        <p:txBody>
          <a:bodyPr>
            <a:normAutofit/>
          </a:bodyPr>
          <a:lstStyle>
            <a:lvl1pPr marL="0" indent="0">
              <a:buNone/>
              <a:defRPr sz="2800">
                <a:solidFill>
                  <a:schemeClr val="tx1">
                    <a:tint val="75000"/>
                    <a:alpha val="6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31837" y="6138000"/>
            <a:ext cx="3095626" cy="720000"/>
          </a:xfrm>
          <a:prstGeom prst="rect">
            <a:avLst/>
          </a:prstGeom>
        </p:spPr>
        <p:txBody>
          <a:bodyPr/>
          <a:lstStyle/>
          <a:p>
            <a:fld id="{ABCC25C3-021A-4B0B-8F70-0C181FE1CF45}" type="datetime2">
              <a:rPr lang="en-US" smtClean="0"/>
              <a:t>Monday, September 21, 2020</a:t>
            </a:fld>
            <a:endParaRPr lang="en-US"/>
          </a:p>
        </p:txBody>
      </p:sp>
      <p:sp>
        <p:nvSpPr>
          <p:cNvPr id="5" name="Footer Placeholder 4"/>
          <p:cNvSpPr>
            <a:spLocks noGrp="1"/>
          </p:cNvSpPr>
          <p:nvPr>
            <p:ph type="ftr" sz="quarter" idx="11"/>
          </p:nvPr>
        </p:nvSpPr>
        <p:spPr>
          <a:xfrm>
            <a:off x="4548188" y="6138000"/>
            <a:ext cx="5003800" cy="720000"/>
          </a:xfrm>
          <a:prstGeom prst="rect">
            <a:avLst/>
          </a:prstGeom>
        </p:spPr>
        <p:txBody>
          <a:bodyPr/>
          <a:lstStyle/>
          <a:p>
            <a:pPr algn="l"/>
            <a:r>
              <a:rPr lang="en-US" dirty="0"/>
              <a:t>Sample Footer Text</a:t>
            </a:r>
          </a:p>
        </p:txBody>
      </p:sp>
      <p:sp>
        <p:nvSpPr>
          <p:cNvPr id="6" name="Slide Number Placeholder 5"/>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72373742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Word"/>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7200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58400" y="2541600"/>
            <a:ext cx="5003801" cy="3234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0C23D88D-8CEC-4ED9-A53B-5596187D9A16}" type="datetime2">
              <a:rPr lang="en-US" smtClean="0"/>
              <a:t>Monday, September 21, 2020</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3748753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Word"/>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10728325" cy="673005"/>
          </a:xfrm>
        </p:spPr>
        <p:txBody>
          <a:bodyPr>
            <a:normAutofit/>
          </a:bodyPr>
          <a:lstStyle/>
          <a:p>
            <a:r>
              <a:rPr lang="en-US"/>
              <a:t>Click to edit Master title style</a:t>
            </a:r>
            <a:endParaRPr lang="en-US" dirty="0"/>
          </a:p>
        </p:txBody>
      </p:sp>
      <p:sp>
        <p:nvSpPr>
          <p:cNvPr id="3" name="Text Placeholder 2"/>
          <p:cNvSpPr>
            <a:spLocks noGrp="1"/>
          </p:cNvSpPr>
          <p:nvPr>
            <p:ph type="body" idx="1"/>
          </p:nvPr>
        </p:nvSpPr>
        <p:spPr>
          <a:xfrm>
            <a:off x="720000" y="1840698"/>
            <a:ext cx="5015638" cy="565796"/>
          </a:xfrm>
        </p:spPr>
        <p:txBody>
          <a:bodyPr wrap="square"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720000" y="2541600"/>
            <a:ext cx="5003801"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58400" y="1840698"/>
            <a:ext cx="5015638" cy="565796"/>
          </a:xfrm>
        </p:spPr>
        <p:txBody>
          <a:bodyPr anchor="b">
            <a:normAutofit/>
          </a:bodyPr>
          <a:lstStyle>
            <a:lvl1pPr marL="0" indent="0">
              <a:lnSpc>
                <a:spcPct val="120000"/>
              </a:lnSpc>
              <a:buNone/>
              <a:defRPr sz="1600" b="0" cap="all" spc="200" baseline="0">
                <a:solidFill>
                  <a:schemeClr val="tx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458400" y="2541600"/>
            <a:ext cx="5003800" cy="3234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731837" y="6138000"/>
            <a:ext cx="3095626" cy="720000"/>
          </a:xfrm>
          <a:prstGeom prst="rect">
            <a:avLst/>
          </a:prstGeom>
        </p:spPr>
        <p:txBody>
          <a:bodyPr/>
          <a:lstStyle/>
          <a:p>
            <a:fld id="{D2CCD382-DFDA-4722-A27A-59C21AD112F2}" type="datetime2">
              <a:rPr lang="en-US" smtClean="0"/>
              <a:t>Monday, September 21, 2020</a:t>
            </a:fld>
            <a:endParaRPr lang="en-US"/>
          </a:p>
        </p:txBody>
      </p:sp>
      <p:sp>
        <p:nvSpPr>
          <p:cNvPr id="8" name="Footer Placeholder 7"/>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9" name="Slide Number Placeholder 8"/>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3837120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Word"/>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a:xfrm>
            <a:off x="731837" y="6138000"/>
            <a:ext cx="3095626" cy="720000"/>
          </a:xfrm>
          <a:prstGeom prst="rect">
            <a:avLst/>
          </a:prstGeom>
        </p:spPr>
        <p:txBody>
          <a:bodyPr/>
          <a:lstStyle/>
          <a:p>
            <a:fld id="{22F2A30D-1C09-413F-AAB1-38F366000715}" type="datetime2">
              <a:rPr lang="en-US" smtClean="0"/>
              <a:t>Monday, September 21, 2020</a:t>
            </a:fld>
            <a:endParaRPr lang="en-US"/>
          </a:p>
        </p:txBody>
      </p:sp>
      <p:sp>
        <p:nvSpPr>
          <p:cNvPr id="4" name="Footer Placeholder 3"/>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5" name="Slide Number Placeholder 4"/>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35590799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Word"/>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31837" y="6138000"/>
            <a:ext cx="3095626" cy="720000"/>
          </a:xfrm>
          <a:prstGeom prst="rect">
            <a:avLst/>
          </a:prstGeom>
        </p:spPr>
        <p:txBody>
          <a:bodyPr/>
          <a:lstStyle/>
          <a:p>
            <a:fld id="{6DB82B9C-D65E-4F64-95C3-B10F3B00F0D9}" type="datetime2">
              <a:rPr lang="en-US" smtClean="0"/>
              <a:t>Monday, September 21, 2020</a:t>
            </a:fld>
            <a:endParaRPr lang="en-US"/>
          </a:p>
        </p:txBody>
      </p:sp>
      <p:sp>
        <p:nvSpPr>
          <p:cNvPr id="3" name="Footer Placeholder 2"/>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4" name="Slide Number Placeholder 3"/>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9720227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Word"/>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107463" cy="1477328"/>
          </a:xfrm>
        </p:spPr>
        <p:txBody>
          <a:bodyPr anchor="t" anchorCtr="0">
            <a:normAutofit/>
          </a:bodyPr>
          <a:lstStyle>
            <a:lvl1pPr>
              <a:lnSpc>
                <a:spcPct val="100000"/>
              </a:lnSpc>
              <a:defRPr sz="2800"/>
            </a:lvl1pPr>
          </a:lstStyle>
          <a:p>
            <a:r>
              <a:rPr lang="en-US"/>
              <a:t>Click to edit Master title style</a:t>
            </a:r>
            <a:endParaRPr lang="en-US" dirty="0"/>
          </a:p>
        </p:txBody>
      </p:sp>
      <p:sp>
        <p:nvSpPr>
          <p:cNvPr id="3" name="Content Placeholder 2"/>
          <p:cNvSpPr>
            <a:spLocks noGrp="1"/>
          </p:cNvSpPr>
          <p:nvPr>
            <p:ph idx="1"/>
          </p:nvPr>
        </p:nvSpPr>
        <p:spPr>
          <a:xfrm>
            <a:off x="4548188" y="584662"/>
            <a:ext cx="6911974" cy="5184313"/>
          </a:xfrm>
        </p:spPr>
        <p:txBody>
          <a:bodyPr/>
          <a:lstStyle>
            <a:lvl1pPr marL="0" indent="0">
              <a:lnSpc>
                <a:spcPct val="100000"/>
              </a:lnSpc>
              <a:buNone/>
              <a:defRPr sz="4800"/>
            </a:lvl1pPr>
            <a:lvl2pPr marL="914400" indent="-457200">
              <a:buFont typeface="Arial" panose="020B0604020202020204" pitchFamily="34" charset="0"/>
              <a:buChar char="•"/>
              <a:defRPr sz="2000"/>
            </a:lvl2pPr>
            <a:lvl3pPr marL="1257300" indent="-342900">
              <a:buFont typeface="Arial" panose="020B0604020202020204" pitchFamily="34" charset="0"/>
              <a:buChar char="•"/>
              <a:defRPr sz="2000"/>
            </a:lvl3pPr>
            <a:lvl4pPr marL="1714500" indent="-342900">
              <a:buFont typeface="Arial" panose="020B0604020202020204" pitchFamily="34" charset="0"/>
              <a:buChar char="•"/>
              <a:defRPr sz="2000"/>
            </a:lvl4pPr>
            <a:lvl5pPr marL="2171700" indent="-342900">
              <a:buFont typeface="Arial" panose="020B0604020202020204" pitchFamily="34" charset="0"/>
              <a:buChar cha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20000" y="2541600"/>
            <a:ext cx="3107463" cy="323183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B7F5FDCC-6AAC-4A08-B9E0-3793AB5E64C3}" type="datetime2">
              <a:rPr lang="en-US" smtClean="0"/>
              <a:t>Monday, September 21, 2020</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19100303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Word"/>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20000" y="619200"/>
            <a:ext cx="3095626" cy="1476000"/>
          </a:xfrm>
        </p:spPr>
        <p:txBody>
          <a:bodyPr anchor="t" anchorCtr="0">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4548188" y="728664"/>
            <a:ext cx="6923812" cy="5040312"/>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720000" y="2541600"/>
            <a:ext cx="3095625" cy="3232800"/>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31837" y="6138000"/>
            <a:ext cx="3095626" cy="720000"/>
          </a:xfrm>
          <a:prstGeom prst="rect">
            <a:avLst/>
          </a:prstGeom>
        </p:spPr>
        <p:txBody>
          <a:bodyPr/>
          <a:lstStyle/>
          <a:p>
            <a:fld id="{349FE94D-439C-40F1-900E-BC07940E3988}" type="datetime2">
              <a:rPr lang="en-US" smtClean="0"/>
              <a:t>Monday, September 21, 2020</a:t>
            </a:fld>
            <a:endParaRPr lang="en-US"/>
          </a:p>
        </p:txBody>
      </p:sp>
      <p:sp>
        <p:nvSpPr>
          <p:cNvPr id="6" name="Footer Placeholder 5"/>
          <p:cNvSpPr>
            <a:spLocks noGrp="1"/>
          </p:cNvSpPr>
          <p:nvPr>
            <p:ph type="ftr" sz="quarter" idx="11"/>
          </p:nvPr>
        </p:nvSpPr>
        <p:spPr>
          <a:xfrm>
            <a:off x="4548188" y="6138000"/>
            <a:ext cx="5003800" cy="720000"/>
          </a:xfrm>
          <a:prstGeom prst="rect">
            <a:avLst/>
          </a:prstGeom>
        </p:spPr>
        <p:txBody>
          <a:bodyPr/>
          <a:lstStyle/>
          <a:p>
            <a:r>
              <a:rPr lang="en-US"/>
              <a:t>Sample Footer Text</a:t>
            </a:r>
          </a:p>
        </p:txBody>
      </p:sp>
      <p:sp>
        <p:nvSpPr>
          <p:cNvPr id="7" name="Slide Number Placeholder 6"/>
          <p:cNvSpPr>
            <a:spLocks noGrp="1"/>
          </p:cNvSpPr>
          <p:nvPr>
            <p:ph type="sldNum" sz="quarter" idx="12"/>
          </p:nvPr>
        </p:nvSpPr>
        <p:spPr>
          <a:xfrm>
            <a:off x="10272713" y="6138000"/>
            <a:ext cx="1187449" cy="720000"/>
          </a:xfrm>
          <a:prstGeom prst="rect">
            <a:avLst/>
          </a:prstGeom>
        </p:spPr>
        <p:txBody>
          <a:bodyPr/>
          <a:lstStyle/>
          <a:p>
            <a:fld id="{1621B6DD-29C1-4FEA-923F-71EA1347694C}" type="slidenum">
              <a:rPr lang="en-US" smtClean="0"/>
              <a:t>‹#›</a:t>
            </a:fld>
            <a:endParaRPr lang="en-US"/>
          </a:p>
        </p:txBody>
      </p:sp>
    </p:spTree>
    <p:extLst>
      <p:ext uri="{BB962C8B-B14F-4D97-AF65-F5344CB8AC3E}">
        <p14:creationId xmlns:p14="http://schemas.microsoft.com/office/powerpoint/2010/main" val="2008569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3000">
        <p159:morph option="byWord"/>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Lst>
          </p:cNvPr>
          <p:cNvSpPr/>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720000" y="619200"/>
            <a:ext cx="10728322" cy="1477328"/>
          </a:xfrm>
          <a:prstGeom prst="rect">
            <a:avLst/>
          </a:prstGeom>
        </p:spPr>
        <p:txBody>
          <a:bodyPr vert="horz" wrap="square" lIns="0" tIns="0" rIns="0" bIns="0" rtlCol="0" anchor="t" anchorCtr="0">
            <a:normAutofit/>
          </a:bodyPr>
          <a:lstStyle/>
          <a:p>
            <a:endParaRPr lang="en-US" dirty="0"/>
          </a:p>
        </p:txBody>
      </p:sp>
      <p:sp>
        <p:nvSpPr>
          <p:cNvPr id="3" name="Text Placeholder 2"/>
          <p:cNvSpPr>
            <a:spLocks noGrp="1"/>
          </p:cNvSpPr>
          <p:nvPr>
            <p:ph type="body" idx="1"/>
          </p:nvPr>
        </p:nvSpPr>
        <p:spPr>
          <a:xfrm>
            <a:off x="720000" y="2541600"/>
            <a:ext cx="10728325" cy="3227375"/>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31837" y="6138000"/>
            <a:ext cx="3095626" cy="720000"/>
          </a:xfrm>
          <a:prstGeom prst="rect">
            <a:avLst/>
          </a:prstGeom>
        </p:spPr>
        <p:txBody>
          <a:bodyPr vert="horz" lIns="0" tIns="180000" rIns="0" bIns="180000" rtlCol="0" anchor="ctr"/>
          <a:lstStyle>
            <a:lvl1pPr algn="l">
              <a:lnSpc>
                <a:spcPct val="120000"/>
              </a:lnSpc>
              <a:defRPr sz="1200" spc="20" baseline="0">
                <a:solidFill>
                  <a:schemeClr val="tx1"/>
                </a:solidFill>
                <a:latin typeface="+mn-lt"/>
              </a:defRPr>
            </a:lvl1pPr>
          </a:lstStyle>
          <a:p>
            <a:fld id="{8DEA2CF1-0EB2-4673-802D-3371233E4A77}" type="datetime2">
              <a:rPr lang="en-US" smtClean="0"/>
              <a:t>Monday, September 21, 2020</a:t>
            </a:fld>
            <a:endParaRPr lang="en-US" dirty="0"/>
          </a:p>
        </p:txBody>
      </p:sp>
      <p:sp>
        <p:nvSpPr>
          <p:cNvPr id="5" name="Footer Placeholder 4"/>
          <p:cNvSpPr>
            <a:spLocks noGrp="1"/>
          </p:cNvSpPr>
          <p:nvPr>
            <p:ph type="ftr" sz="quarter" idx="3"/>
          </p:nvPr>
        </p:nvSpPr>
        <p:spPr>
          <a:xfrm>
            <a:off x="4548188" y="6138000"/>
            <a:ext cx="5003800" cy="720000"/>
          </a:xfrm>
          <a:prstGeom prst="rect">
            <a:avLst/>
          </a:prstGeom>
        </p:spPr>
        <p:txBody>
          <a:bodyPr vert="horz" lIns="0" tIns="180000" rIns="0" bIns="180000" rtlCol="0" anchor="ctr"/>
          <a:lstStyle>
            <a:lvl1pPr algn="ctr">
              <a:lnSpc>
                <a:spcPct val="120000"/>
              </a:lnSpc>
              <a:defRPr sz="1200" spc="20" baseline="0">
                <a:solidFill>
                  <a:schemeClr val="tx1"/>
                </a:solidFill>
                <a:latin typeface="+mn-lt"/>
              </a:defRPr>
            </a:lvl1pPr>
          </a:lstStyle>
          <a:p>
            <a:pPr algn="l"/>
            <a:r>
              <a:rPr lang="en-US"/>
              <a:t>Sample Footer Text</a:t>
            </a:r>
            <a:endParaRPr lang="en-US" dirty="0"/>
          </a:p>
        </p:txBody>
      </p:sp>
      <p:sp>
        <p:nvSpPr>
          <p:cNvPr id="6" name="Slide Number Placeholder 5"/>
          <p:cNvSpPr>
            <a:spLocks noGrp="1"/>
          </p:cNvSpPr>
          <p:nvPr>
            <p:ph type="sldNum" sz="quarter" idx="4"/>
          </p:nvPr>
        </p:nvSpPr>
        <p:spPr>
          <a:xfrm>
            <a:off x="10272713" y="6138000"/>
            <a:ext cx="1187449" cy="720000"/>
          </a:xfrm>
          <a:prstGeom prst="rect">
            <a:avLst/>
          </a:prstGeom>
        </p:spPr>
        <p:txBody>
          <a:bodyPr vert="horz" lIns="0" tIns="180000" rIns="0" bIns="180000" rtlCol="0" anchor="ctr"/>
          <a:lstStyle>
            <a:lvl1pPr algn="r">
              <a:lnSpc>
                <a:spcPct val="120000"/>
              </a:lnSpc>
              <a:defRPr sz="1200" spc="20" baseline="0">
                <a:solidFill>
                  <a:schemeClr val="tx1"/>
                </a:solidFill>
                <a:latin typeface="+mn-lt"/>
              </a:defRPr>
            </a:lvl1pPr>
          </a:lstStyle>
          <a:p>
            <a:fld id="{1621B6DD-29C1-4FEA-923F-71EA1347694C}" type="slidenum">
              <a:rPr lang="en-US" smtClean="0"/>
              <a:pPr/>
              <a:t>‹#›</a:t>
            </a:fld>
            <a:endParaRPr lang="en-US" dirty="0"/>
          </a:p>
        </p:txBody>
      </p:sp>
    </p:spTree>
    <p:extLst>
      <p:ext uri="{BB962C8B-B14F-4D97-AF65-F5344CB8AC3E}">
        <p14:creationId xmlns:p14="http://schemas.microsoft.com/office/powerpoint/2010/main" val="798850240"/>
      </p:ext>
    </p:extLst>
  </p:cSld>
  <p:clrMap bg1="dk1" tx1="lt1" bg2="dk2" tx2="lt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19" r:id="rId6"/>
    <p:sldLayoutId id="2147483715" r:id="rId7"/>
    <p:sldLayoutId id="2147483716" r:id="rId8"/>
    <p:sldLayoutId id="2147483717" r:id="rId9"/>
    <p:sldLayoutId id="2147483718" r:id="rId10"/>
    <p:sldLayoutId id="2147483720" r:id="rId11"/>
  </p:sldLayoutIdLst>
  <mc:AlternateContent xmlns:mc="http://schemas.openxmlformats.org/markup-compatibility/2006" xmlns:p159="http://schemas.microsoft.com/office/powerpoint/2015/09/main">
    <mc:Choice Requires="p159">
      <p:transition xmlns:p14="http://schemas.microsoft.com/office/powerpoint/2010/main" spd="slow" p14:dur="3000">
        <p159:morph option="byWord"/>
      </p:transition>
    </mc:Choice>
    <mc:Fallback xmlns="">
      <p:transition spd="slow">
        <p:fade/>
      </p:transition>
    </mc:Fallback>
  </mc:AlternateContent>
  <p:hf sldNum="0" hdr="0" ftr="0" dt="0"/>
  <p:txStyles>
    <p:titleStyle>
      <a:lvl1pPr algn="l" defTabSz="914400" rtl="0" eaLnBrk="1" latinLnBrk="0" hangingPunct="1">
        <a:lnSpc>
          <a:spcPct val="100000"/>
        </a:lnSpc>
        <a:spcBef>
          <a:spcPct val="0"/>
        </a:spcBef>
        <a:buNone/>
        <a:defRPr sz="3200" kern="1200" cap="none" baseline="0">
          <a:solidFill>
            <a:schemeClr val="tx1"/>
          </a:solidFill>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1pPr>
      <a:lvl2pPr marL="6858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2pPr>
      <a:lvl3pPr marL="11430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3pPr>
      <a:lvl4pPr marL="16002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4pPr>
      <a:lvl5pPr marL="2057400" indent="-228600" algn="l" defTabSz="914400" rtl="0" eaLnBrk="1" latinLnBrk="0" hangingPunct="1">
        <a:lnSpc>
          <a:spcPct val="120000"/>
        </a:lnSpc>
        <a:spcBef>
          <a:spcPts val="500"/>
        </a:spcBef>
        <a:buClr>
          <a:schemeClr val="accent4"/>
        </a:buClr>
        <a:buFont typeface="The Hand Extrablack" panose="03070A02030502020204" pitchFamily="66" charset="0"/>
        <a:buChar char="•"/>
        <a:defRPr sz="2000" kern="1200" spc="20" baseline="0">
          <a:solidFill>
            <a:schemeClr val="tx1">
              <a:alpha val="58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png"/><Relationship Id="rId5" Type="http://schemas.openxmlformats.org/officeDocument/2006/relationships/customXml" Target="../ink/ink2.xml"/><Relationship Id="rId10" Type="http://schemas.openxmlformats.org/officeDocument/2006/relationships/image" Target="../media/image6.png"/><Relationship Id="rId4" Type="http://schemas.openxmlformats.org/officeDocument/2006/relationships/image" Target="../media/image2.png"/><Relationship Id="rId9"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www.uua.org/" TargetMode="External"/><Relationship Id="rId1" Type="http://schemas.openxmlformats.org/officeDocument/2006/relationships/slideLayout" Target="../slideLayouts/slideLayout9.xml"/><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14.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8.xml"/><Relationship Id="rId4"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4.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59.png"/></Relationships>
</file>

<file path=ppt/slides/_rels/slide22.xml.rels><?xml version="1.0" encoding="UTF-8" standalone="yes"?>
<Relationships xmlns="http://schemas.openxmlformats.org/package/2006/relationships"><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png"/><Relationship Id="rId4" Type="http://schemas.openxmlformats.org/officeDocument/2006/relationships/image" Target="../media/image62.jpeg"/></Relationships>
</file>

<file path=ppt/slides/_rels/slide2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8.xml"/><Relationship Id="rId4" Type="http://schemas.openxmlformats.org/officeDocument/2006/relationships/image" Target="../media/image68.png"/></Relationships>
</file>

<file path=ppt/slides/_rels/slide2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jpeg"/><Relationship Id="rId1" Type="http://schemas.openxmlformats.org/officeDocument/2006/relationships/slideLayout" Target="../slideLayouts/slideLayout7.xml"/><Relationship Id="rId4" Type="http://schemas.openxmlformats.org/officeDocument/2006/relationships/image" Target="../media/image74.jpeg"/></Relationships>
</file>

<file path=ppt/slides/_rels/slide27.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5.xml"/><Relationship Id="rId6" Type="http://schemas.openxmlformats.org/officeDocument/2006/relationships/image" Target="../media/image14.jpeg"/><Relationship Id="rId5" Type="http://schemas.openxmlformats.org/officeDocument/2006/relationships/image" Target="../media/image13.png"/><Relationship Id="rId4" Type="http://schemas.openxmlformats.org/officeDocument/2006/relationships/image" Target="../media/image12.jpe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8D128206-5B44-431B-AC4F-F562307222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0F1343-6691-4489-B639-C81754B4C599}"/>
              </a:ext>
            </a:extLst>
          </p:cNvPr>
          <p:cNvPicPr>
            <a:picLocks noChangeAspect="1"/>
          </p:cNvPicPr>
          <p:nvPr/>
        </p:nvPicPr>
        <p:blipFill rotWithShape="1">
          <a:blip r:embed="rId2"/>
          <a:srcRect t="8597" r="-2" b="7005"/>
          <a:stretch/>
        </p:blipFill>
        <p:spPr>
          <a:xfrm>
            <a:off x="20" y="9"/>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useBgFill="1">
        <p:nvSpPr>
          <p:cNvPr id="11" name="Freeform: Shape 10">
            <a:extLst>
              <a:ext uri="{FF2B5EF4-FFF2-40B4-BE49-F238E27FC236}">
                <a16:creationId xmlns:a16="http://schemas.microsoft.com/office/drawing/2014/main" id="{25EF408A-EA6D-4426-AA3C-8E5FBF56221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367958" y="0"/>
            <a:ext cx="6824042" cy="6858000"/>
          </a:xfrm>
          <a:custGeom>
            <a:avLst/>
            <a:gdLst>
              <a:gd name="connsiteX0" fmla="*/ 1867233 w 6824042"/>
              <a:gd name="connsiteY0" fmla="*/ 0 h 6858000"/>
              <a:gd name="connsiteX1" fmla="*/ 5459257 w 6824042"/>
              <a:gd name="connsiteY1" fmla="*/ 0 h 6858000"/>
              <a:gd name="connsiteX2" fmla="*/ 5612482 w 6824042"/>
              <a:gd name="connsiteY2" fmla="*/ 69660 h 6858000"/>
              <a:gd name="connsiteX3" fmla="*/ 6505064 w 6824042"/>
              <a:gd name="connsiteY3" fmla="*/ 716540 h 6858000"/>
              <a:gd name="connsiteX4" fmla="*/ 6800287 w 6824042"/>
              <a:gd name="connsiteY4" fmla="*/ 1174346 h 6858000"/>
              <a:gd name="connsiteX5" fmla="*/ 6824042 w 6824042"/>
              <a:gd name="connsiteY5" fmla="*/ 1217021 h 6858000"/>
              <a:gd name="connsiteX6" fmla="*/ 6824042 w 6824042"/>
              <a:gd name="connsiteY6" fmla="*/ 5287937 h 6858000"/>
              <a:gd name="connsiteX7" fmla="*/ 6822818 w 6824042"/>
              <a:gd name="connsiteY7" fmla="*/ 5290151 h 6858000"/>
              <a:gd name="connsiteX8" fmla="*/ 6674663 w 6824042"/>
              <a:gd name="connsiteY8" fmla="*/ 5523208 h 6858000"/>
              <a:gd name="connsiteX9" fmla="*/ 5070316 w 6824042"/>
              <a:gd name="connsiteY9" fmla="*/ 6701530 h 6858000"/>
              <a:gd name="connsiteX10" fmla="*/ 4867077 w 6824042"/>
              <a:gd name="connsiteY10" fmla="*/ 6791320 h 6858000"/>
              <a:gd name="connsiteX11" fmla="*/ 4707141 w 6824042"/>
              <a:gd name="connsiteY11" fmla="*/ 6858000 h 6858000"/>
              <a:gd name="connsiteX12" fmla="*/ 2866633 w 6824042"/>
              <a:gd name="connsiteY12" fmla="*/ 6858000 h 6858000"/>
              <a:gd name="connsiteX13" fmla="*/ 2733070 w 6824042"/>
              <a:gd name="connsiteY13" fmla="*/ 6813004 h 6858000"/>
              <a:gd name="connsiteX14" fmla="*/ 838418 w 6824042"/>
              <a:gd name="connsiteY14" fmla="*/ 5737823 h 6858000"/>
              <a:gd name="connsiteX15" fmla="*/ 9288 w 6824042"/>
              <a:gd name="connsiteY15" fmla="*/ 3587942 h 6858000"/>
              <a:gd name="connsiteX16" fmla="*/ 423663 w 6824042"/>
              <a:gd name="connsiteY16" fmla="*/ 1514812 h 6858000"/>
              <a:gd name="connsiteX17" fmla="*/ 1219538 w 6824042"/>
              <a:gd name="connsiteY17" fmla="*/ 461634 h 6858000"/>
              <a:gd name="connsiteX18" fmla="*/ 1685459 w 6824042"/>
              <a:gd name="connsiteY18" fmla="*/ 11590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824042" h="6858000">
                <a:moveTo>
                  <a:pt x="1867233" y="0"/>
                </a:moveTo>
                <a:lnTo>
                  <a:pt x="5459257" y="0"/>
                </a:lnTo>
                <a:lnTo>
                  <a:pt x="5612482" y="69660"/>
                </a:lnTo>
                <a:cubicBezTo>
                  <a:pt x="5936881" y="232843"/>
                  <a:pt x="6236426" y="447902"/>
                  <a:pt x="6505064" y="716540"/>
                </a:cubicBezTo>
                <a:cubicBezTo>
                  <a:pt x="6543455" y="754931"/>
                  <a:pt x="6659817" y="928315"/>
                  <a:pt x="6800287" y="1174346"/>
                </a:cubicBezTo>
                <a:lnTo>
                  <a:pt x="6824042" y="1217021"/>
                </a:lnTo>
                <a:lnTo>
                  <a:pt x="6824042" y="5287937"/>
                </a:lnTo>
                <a:lnTo>
                  <a:pt x="6822818" y="5290151"/>
                </a:lnTo>
                <a:cubicBezTo>
                  <a:pt x="6774083" y="5372380"/>
                  <a:pt x="6724488" y="5450315"/>
                  <a:pt x="6674663" y="5523208"/>
                </a:cubicBezTo>
                <a:cubicBezTo>
                  <a:pt x="6566752" y="5692281"/>
                  <a:pt x="5623182" y="6455528"/>
                  <a:pt x="5070316" y="6701530"/>
                </a:cubicBezTo>
                <a:cubicBezTo>
                  <a:pt x="5001275" y="6732213"/>
                  <a:pt x="4933755" y="6762363"/>
                  <a:pt x="4867077" y="6791320"/>
                </a:cubicBezTo>
                <a:lnTo>
                  <a:pt x="4707141" y="6858000"/>
                </a:lnTo>
                <a:lnTo>
                  <a:pt x="2866633" y="6858000"/>
                </a:lnTo>
                <a:lnTo>
                  <a:pt x="2733070" y="6813004"/>
                </a:lnTo>
                <a:cubicBezTo>
                  <a:pt x="2037395" y="6569450"/>
                  <a:pt x="1196208" y="6164593"/>
                  <a:pt x="838418" y="5737823"/>
                </a:cubicBezTo>
                <a:cubicBezTo>
                  <a:pt x="362418" y="5169851"/>
                  <a:pt x="9618" y="4448098"/>
                  <a:pt x="9288" y="3587942"/>
                </a:cubicBezTo>
                <a:cubicBezTo>
                  <a:pt x="-36697" y="2651117"/>
                  <a:pt x="86021" y="2036995"/>
                  <a:pt x="423663" y="1514812"/>
                </a:cubicBezTo>
                <a:cubicBezTo>
                  <a:pt x="688952" y="1164107"/>
                  <a:pt x="879378" y="737469"/>
                  <a:pt x="1219538" y="461634"/>
                </a:cubicBezTo>
                <a:cubicBezTo>
                  <a:pt x="1347098" y="358197"/>
                  <a:pt x="1505776" y="236097"/>
                  <a:pt x="1685459" y="115904"/>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p:cNvSpPr>
            <a:spLocks noGrp="1"/>
          </p:cNvSpPr>
          <p:nvPr>
            <p:ph type="ctrTitle"/>
          </p:nvPr>
        </p:nvSpPr>
        <p:spPr>
          <a:xfrm>
            <a:off x="5027887" y="-146499"/>
            <a:ext cx="6784052" cy="2765126"/>
          </a:xfrm>
        </p:spPr>
        <p:txBody>
          <a:bodyPr>
            <a:noAutofit/>
          </a:bodyPr>
          <a:lstStyle/>
          <a:p>
            <a:r>
              <a:rPr lang="en-US" sz="7500" b="1" dirty="0">
                <a:solidFill>
                  <a:srgbClr val="FFC000"/>
                </a:solidFill>
                <a:latin typeface="PMingLiU-ExtB"/>
                <a:ea typeface="+mj-lt"/>
                <a:cs typeface="+mj-lt"/>
              </a:rPr>
              <a:t>Unitarian Universalist</a:t>
            </a:r>
            <a:endParaRPr lang="en-US" sz="7500">
              <a:solidFill>
                <a:srgbClr val="FFFFFF"/>
              </a:solidFill>
              <a:latin typeface="PMingLiU-ExtB"/>
            </a:endParaRPr>
          </a:p>
        </p:txBody>
      </p:sp>
      <p:sp>
        <p:nvSpPr>
          <p:cNvPr id="3" name="Subtitle 2"/>
          <p:cNvSpPr>
            <a:spLocks noGrp="1"/>
          </p:cNvSpPr>
          <p:nvPr>
            <p:ph type="subTitle" idx="1"/>
          </p:nvPr>
        </p:nvSpPr>
        <p:spPr>
          <a:xfrm>
            <a:off x="6551886" y="2608323"/>
            <a:ext cx="5015638" cy="1219439"/>
          </a:xfrm>
        </p:spPr>
        <p:txBody>
          <a:bodyPr vert="horz" lIns="0" tIns="0" rIns="0" bIns="0" rtlCol="0" anchor="t">
            <a:noAutofit/>
          </a:bodyPr>
          <a:lstStyle/>
          <a:p>
            <a:r>
              <a:rPr lang="en-US" sz="4000" i="1" dirty="0">
                <a:solidFill>
                  <a:schemeClr val="accent3">
                    <a:lumMod val="60000"/>
                    <a:lumOff val="40000"/>
                  </a:schemeClr>
                </a:solidFill>
                <a:latin typeface="Trebuchet MS"/>
                <a:ea typeface="Batang"/>
              </a:rPr>
              <a:t>My Immersion Experience</a:t>
            </a:r>
            <a:r>
              <a:rPr lang="en-US" sz="4000" i="1" dirty="0">
                <a:solidFill>
                  <a:schemeClr val="accent3">
                    <a:lumMod val="60000"/>
                    <a:lumOff val="40000"/>
                  </a:schemeClr>
                </a:solidFill>
                <a:latin typeface="Bookman Old Style"/>
              </a:rPr>
              <a:t> </a:t>
            </a:r>
          </a:p>
        </p:txBody>
      </p:sp>
      <p:sp>
        <p:nvSpPr>
          <p:cNvPr id="5" name="TextBox 4">
            <a:extLst>
              <a:ext uri="{FF2B5EF4-FFF2-40B4-BE49-F238E27FC236}">
                <a16:creationId xmlns:a16="http://schemas.microsoft.com/office/drawing/2014/main" id="{52AD7039-1CA0-4EFA-A47C-A62E2F8FDE77}"/>
              </a:ext>
            </a:extLst>
          </p:cNvPr>
          <p:cNvSpPr txBox="1"/>
          <p:nvPr/>
        </p:nvSpPr>
        <p:spPr>
          <a:xfrm>
            <a:off x="6219645" y="3861759"/>
            <a:ext cx="1981200" cy="76944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4400" dirty="0">
                <a:solidFill>
                  <a:schemeClr val="accent2"/>
                </a:solidFill>
                <a:latin typeface="Comic Sans MS"/>
              </a:rPr>
              <a:t>By</a:t>
            </a:r>
            <a:endParaRPr lang="en-US" sz="4400">
              <a:solidFill>
                <a:schemeClr val="accent2"/>
              </a:solidFill>
              <a:latin typeface="Comic Sans MS"/>
            </a:endParaRPr>
          </a:p>
        </p:txBody>
      </p:sp>
      <mc:AlternateContent xmlns:mc="http://schemas.openxmlformats.org/markup-compatibility/2006" xmlns:p14="http://schemas.microsoft.com/office/powerpoint/2010/main">
        <mc:Choice Requires="p14">
          <p:contentPart p14:bwMode="auto" r:id="rId3">
            <p14:nvContentPartPr>
              <p14:cNvPr id="19" name="Ink 18">
                <a:extLst>
                  <a:ext uri="{FF2B5EF4-FFF2-40B4-BE49-F238E27FC236}">
                    <a16:creationId xmlns:a16="http://schemas.microsoft.com/office/drawing/2014/main" id="{1E9FDD0F-C0B8-4BE0-B837-8D1040B26367}"/>
                  </a:ext>
                </a:extLst>
              </p14:cNvPr>
              <p14:cNvContentPartPr/>
              <p14:nvPr/>
            </p14:nvContentPartPr>
            <p14:xfrm>
              <a:off x="7253606" y="3375312"/>
              <a:ext cx="4486275" cy="2857500"/>
            </p14:xfrm>
          </p:contentPart>
        </mc:Choice>
        <mc:Fallback xmlns="">
          <p:pic>
            <p:nvPicPr>
              <p:cNvPr id="19" name="Ink 18">
                <a:extLst>
                  <a:ext uri="{FF2B5EF4-FFF2-40B4-BE49-F238E27FC236}">
                    <a16:creationId xmlns:a16="http://schemas.microsoft.com/office/drawing/2014/main" id="{1E9FDD0F-C0B8-4BE0-B837-8D1040B26367}"/>
                  </a:ext>
                </a:extLst>
              </p:cNvPr>
              <p:cNvPicPr/>
              <p:nvPr/>
            </p:nvPicPr>
            <p:blipFill>
              <a:blip r:embed="rId4"/>
              <a:stretch>
                <a:fillRect/>
              </a:stretch>
            </p:blipFill>
            <p:spPr>
              <a:xfrm>
                <a:off x="7217624" y="3339314"/>
                <a:ext cx="4557880" cy="2929135"/>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20" name="Ink 19">
                <a:extLst>
                  <a:ext uri="{FF2B5EF4-FFF2-40B4-BE49-F238E27FC236}">
                    <a16:creationId xmlns:a16="http://schemas.microsoft.com/office/drawing/2014/main" id="{8D68F85A-1E30-43BF-9919-1B530618BB11}"/>
                  </a:ext>
                </a:extLst>
              </p14:cNvPr>
              <p14:cNvContentPartPr/>
              <p14:nvPr/>
            </p14:nvContentPartPr>
            <p14:xfrm>
              <a:off x="8002188" y="4907604"/>
              <a:ext cx="2952750" cy="914400"/>
            </p14:xfrm>
          </p:contentPart>
        </mc:Choice>
        <mc:Fallback xmlns="">
          <p:pic>
            <p:nvPicPr>
              <p:cNvPr id="20" name="Ink 19">
                <a:extLst>
                  <a:ext uri="{FF2B5EF4-FFF2-40B4-BE49-F238E27FC236}">
                    <a16:creationId xmlns:a16="http://schemas.microsoft.com/office/drawing/2014/main" id="{8D68F85A-1E30-43BF-9919-1B530618BB11}"/>
                  </a:ext>
                </a:extLst>
              </p:cNvPr>
              <p:cNvPicPr/>
              <p:nvPr/>
            </p:nvPicPr>
            <p:blipFill>
              <a:blip r:embed="rId6"/>
              <a:stretch>
                <a:fillRect/>
              </a:stretch>
            </p:blipFill>
            <p:spPr>
              <a:xfrm>
                <a:off x="7966249" y="4871787"/>
                <a:ext cx="3024269" cy="985675"/>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23" name="Ink 22">
                <a:extLst>
                  <a:ext uri="{FF2B5EF4-FFF2-40B4-BE49-F238E27FC236}">
                    <a16:creationId xmlns:a16="http://schemas.microsoft.com/office/drawing/2014/main" id="{51229CF6-6882-4DAD-A45E-CDBDE4044088}"/>
                  </a:ext>
                </a:extLst>
              </p14:cNvPr>
              <p14:cNvContentPartPr/>
              <p14:nvPr/>
            </p14:nvContentPartPr>
            <p14:xfrm>
              <a:off x="6548996" y="3991727"/>
              <a:ext cx="1981200" cy="1066800"/>
            </p14:xfrm>
          </p:contentPart>
        </mc:Choice>
        <mc:Fallback xmlns="">
          <p:pic>
            <p:nvPicPr>
              <p:cNvPr id="23" name="Ink 22">
                <a:extLst>
                  <a:ext uri="{FF2B5EF4-FFF2-40B4-BE49-F238E27FC236}">
                    <a16:creationId xmlns:a16="http://schemas.microsoft.com/office/drawing/2014/main" id="{51229CF6-6882-4DAD-A45E-CDBDE4044088}"/>
                  </a:ext>
                </a:extLst>
              </p:cNvPr>
              <p:cNvPicPr/>
              <p:nvPr/>
            </p:nvPicPr>
            <p:blipFill>
              <a:blip r:embed="rId8"/>
              <a:stretch>
                <a:fillRect/>
              </a:stretch>
            </p:blipFill>
            <p:spPr>
              <a:xfrm>
                <a:off x="6512981" y="3955880"/>
                <a:ext cx="2052870" cy="1138135"/>
              </a:xfrm>
              <a:prstGeom prst="rect">
                <a:avLst/>
              </a:prstGeom>
            </p:spPr>
          </p:pic>
        </mc:Fallback>
      </mc:AlternateContent>
      <p:sp>
        <p:nvSpPr>
          <p:cNvPr id="26" name="TextBox 25">
            <a:extLst>
              <a:ext uri="{FF2B5EF4-FFF2-40B4-BE49-F238E27FC236}">
                <a16:creationId xmlns:a16="http://schemas.microsoft.com/office/drawing/2014/main" id="{668F7C7B-7FA7-4E25-B1F1-EBBAB25ECECA}"/>
              </a:ext>
            </a:extLst>
          </p:cNvPr>
          <p:cNvSpPr txBox="1"/>
          <p:nvPr/>
        </p:nvSpPr>
        <p:spPr>
          <a:xfrm>
            <a:off x="8456158" y="5606826"/>
            <a:ext cx="2743200"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6600" dirty="0">
                <a:solidFill>
                  <a:schemeClr val="accent4"/>
                </a:solidFill>
                <a:latin typeface="Comic Sans MS"/>
              </a:rPr>
              <a:t>M</a:t>
            </a:r>
            <a:r>
              <a:rPr lang="en-US" sz="5400" dirty="0">
                <a:solidFill>
                  <a:schemeClr val="accent4"/>
                </a:solidFill>
                <a:latin typeface="Comic Sans MS"/>
              </a:rPr>
              <a:t>anuel</a:t>
            </a:r>
            <a:endParaRPr lang="en-US" sz="5400">
              <a:solidFill>
                <a:schemeClr val="accent4"/>
              </a:solidFill>
              <a:latin typeface="Comic Sans MS"/>
            </a:endParaRPr>
          </a:p>
        </p:txBody>
      </p:sp>
      <p:pic>
        <p:nvPicPr>
          <p:cNvPr id="6" name="Picture 6" descr="A close up of a logo&#10;&#10;Description automatically generated">
            <a:extLst>
              <a:ext uri="{FF2B5EF4-FFF2-40B4-BE49-F238E27FC236}">
                <a16:creationId xmlns:a16="http://schemas.microsoft.com/office/drawing/2014/main" id="{E473F23B-F4AF-41A2-8877-8FB7E1CE7743}"/>
              </a:ext>
            </a:extLst>
          </p:cNvPr>
          <p:cNvPicPr>
            <a:picLocks noChangeAspect="1"/>
          </p:cNvPicPr>
          <p:nvPr/>
        </p:nvPicPr>
        <p:blipFill>
          <a:blip r:embed="rId9"/>
          <a:stretch>
            <a:fillRect/>
          </a:stretch>
        </p:blipFill>
        <p:spPr>
          <a:xfrm>
            <a:off x="-16208" y="1046019"/>
            <a:ext cx="6057311" cy="6043979"/>
          </a:xfrm>
          <a:prstGeom prst="rect">
            <a:avLst/>
          </a:prstGeom>
        </p:spPr>
      </p:pic>
      <p:pic>
        <p:nvPicPr>
          <p:cNvPr id="7" name="Picture 7" descr="Hi Pusheen">
            <a:extLst>
              <a:ext uri="{FF2B5EF4-FFF2-40B4-BE49-F238E27FC236}">
                <a16:creationId xmlns:a16="http://schemas.microsoft.com/office/drawing/2014/main" id="{E0CFC2A6-91ED-486C-B414-F8A83B6C88E7}"/>
              </a:ext>
            </a:extLst>
          </p:cNvPr>
          <p:cNvPicPr>
            <a:picLocks noChangeAspect="1"/>
          </p:cNvPicPr>
          <p:nvPr/>
        </p:nvPicPr>
        <p:blipFill>
          <a:blip r:embed="rId10"/>
          <a:stretch>
            <a:fillRect/>
          </a:stretch>
        </p:blipFill>
        <p:spPr>
          <a:xfrm>
            <a:off x="277092" y="1447800"/>
            <a:ext cx="3200400" cy="3186545"/>
          </a:xfrm>
          <a:prstGeom prst="rect">
            <a:avLst/>
          </a:prstGeom>
        </p:spPr>
      </p:pic>
      <p:pic>
        <p:nvPicPr>
          <p:cNvPr id="8" name="Picture 9" descr="A picture containing toy&#10;&#10;Description automatically generated">
            <a:extLst>
              <a:ext uri="{FF2B5EF4-FFF2-40B4-BE49-F238E27FC236}">
                <a16:creationId xmlns:a16="http://schemas.microsoft.com/office/drawing/2014/main" id="{7EBD107F-4480-4CF4-9F82-A2809E184EA7}"/>
              </a:ext>
            </a:extLst>
          </p:cNvPr>
          <p:cNvPicPr>
            <a:picLocks noChangeAspect="1"/>
          </p:cNvPicPr>
          <p:nvPr/>
        </p:nvPicPr>
        <p:blipFill>
          <a:blip r:embed="rId11"/>
          <a:stretch>
            <a:fillRect/>
          </a:stretch>
        </p:blipFill>
        <p:spPr>
          <a:xfrm>
            <a:off x="3893844" y="5751"/>
            <a:ext cx="3311634" cy="5998233"/>
          </a:xfrm>
          <a:prstGeom prst="rect">
            <a:avLst/>
          </a:prstGeom>
        </p:spPr>
      </p:pic>
    </p:spTree>
    <p:extLst>
      <p:ext uri="{BB962C8B-B14F-4D97-AF65-F5344CB8AC3E}">
        <p14:creationId xmlns:p14="http://schemas.microsoft.com/office/powerpoint/2010/main" val="3402371617"/>
      </p:ext>
    </p:extLst>
  </p:cSld>
  <p:clrMapOvr>
    <a:masterClrMapping/>
  </p:clrMapOvr>
  <mc:AlternateContent xmlns:mc="http://schemas.openxmlformats.org/markup-compatibility/2006" xmlns:p14="http://schemas.microsoft.com/office/powerpoint/2010/main">
    <mc:Choice Requires="p14">
      <p:transition spd="slow" p14:dur="3000">
        <p:fad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ppt_w</p:attrName>
                                        </p:attrNameLst>
                                      </p:cBhvr>
                                      <p:tavLst>
                                        <p:tav tm="0">
                                          <p:val>
                                            <p:fltVal val="0"/>
                                          </p:val>
                                        </p:tav>
                                        <p:tav tm="100000">
                                          <p:val>
                                            <p:strVal val="#ppt_w"/>
                                          </p:val>
                                        </p:tav>
                                      </p:tavLst>
                                    </p:anim>
                                    <p:anim calcmode="lin" valueType="num">
                                      <p:cBhvr>
                                        <p:cTn id="13" dur="1000" fill="hold"/>
                                        <p:tgtEl>
                                          <p:spTgt spid="6"/>
                                        </p:tgtEl>
                                        <p:attrNameLst>
                                          <p:attrName>ppt_h</p:attrName>
                                        </p:attrNameLst>
                                      </p:cBhvr>
                                      <p:tavLst>
                                        <p:tav tm="0">
                                          <p:val>
                                            <p:fltVal val="0"/>
                                          </p:val>
                                        </p:tav>
                                        <p:tav tm="100000">
                                          <p:val>
                                            <p:strVal val="#ppt_h"/>
                                          </p:val>
                                        </p:tav>
                                      </p:tavLst>
                                    </p:anim>
                                    <p:anim calcmode="lin" valueType="num">
                                      <p:cBhvr>
                                        <p:cTn id="14" dur="1000" fill="hold"/>
                                        <p:tgtEl>
                                          <p:spTgt spid="6"/>
                                        </p:tgtEl>
                                        <p:attrNameLst>
                                          <p:attrName>style.rotation</p:attrName>
                                        </p:attrNameLst>
                                      </p:cBhvr>
                                      <p:tavLst>
                                        <p:tav tm="0">
                                          <p:val>
                                            <p:fltVal val="90"/>
                                          </p:val>
                                        </p:tav>
                                        <p:tav tm="100000">
                                          <p:val>
                                            <p:fltVal val="0"/>
                                          </p:val>
                                        </p:tav>
                                      </p:tavLst>
                                    </p:anim>
                                    <p:animEffect transition="in" filter="fade">
                                      <p:cBhvr>
                                        <p:cTn id="15" dur="10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42"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outHorizontal)">
                                      <p:cBhvr>
                                        <p:cTn id="20" dur="500"/>
                                        <p:tgtEl>
                                          <p:spTgt spid="3"/>
                                        </p:tgtEl>
                                      </p:cBhvr>
                                    </p:animEffec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nodeType="click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wipe(down)">
                                      <p:cBhvr>
                                        <p:cTn id="29" dur="50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wipe(down)">
                                      <p:cBhvr>
                                        <p:cTn id="34" dur="500"/>
                                        <p:tgtEl>
                                          <p:spTgt spid="2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20"/>
                                        </p:tgtEl>
                                        <p:attrNameLst>
                                          <p:attrName>style.visibility</p:attrName>
                                        </p:attrNameLst>
                                      </p:cBhvr>
                                      <p:to>
                                        <p:strVal val="visible"/>
                                      </p:to>
                                    </p:set>
                                    <p:animEffect transition="in" filter="wipe(down)">
                                      <p:cBhvr>
                                        <p:cTn id="39" dur="500"/>
                                        <p:tgtEl>
                                          <p:spTgt spid="20"/>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6"/>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2" presetClass="entr" presetSubtype="1" fill="hold"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additive="base">
                                        <p:cTn id="48" dur="500" fill="hold"/>
                                        <p:tgtEl>
                                          <p:spTgt spid="8"/>
                                        </p:tgtEl>
                                        <p:attrNameLst>
                                          <p:attrName>ppt_x</p:attrName>
                                        </p:attrNameLst>
                                      </p:cBhvr>
                                      <p:tavLst>
                                        <p:tav tm="0">
                                          <p:val>
                                            <p:strVal val="#ppt_x"/>
                                          </p:val>
                                        </p:tav>
                                        <p:tav tm="100000">
                                          <p:val>
                                            <p:strVal val="#ppt_x"/>
                                          </p:val>
                                        </p:tav>
                                      </p:tavLst>
                                    </p:anim>
                                    <p:anim calcmode="lin" valueType="num">
                                      <p:cBhvr additive="base">
                                        <p:cTn id="49"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37" presetClass="entr" presetSubtype="0" fill="hold" nodeType="clickEffect">
                                  <p:stCondLst>
                                    <p:cond delay="0"/>
                                  </p:stCondLst>
                                  <p:childTnLst>
                                    <p:set>
                                      <p:cBhvr>
                                        <p:cTn id="53" dur="1" fill="hold">
                                          <p:stCondLst>
                                            <p:cond delay="0"/>
                                          </p:stCondLst>
                                        </p:cTn>
                                        <p:tgtEl>
                                          <p:spTgt spid="7"/>
                                        </p:tgtEl>
                                        <p:attrNameLst>
                                          <p:attrName>style.visibility</p:attrName>
                                        </p:attrNameLst>
                                      </p:cBhvr>
                                      <p:to>
                                        <p:strVal val="visible"/>
                                      </p:to>
                                    </p:set>
                                    <p:animEffect transition="in" filter="fade">
                                      <p:cBhvr>
                                        <p:cTn id="54" dur="1000"/>
                                        <p:tgtEl>
                                          <p:spTgt spid="7"/>
                                        </p:tgtEl>
                                      </p:cBhvr>
                                    </p:animEffect>
                                    <p:anim calcmode="lin" valueType="num">
                                      <p:cBhvr>
                                        <p:cTn id="55" dur="1000" fill="hold"/>
                                        <p:tgtEl>
                                          <p:spTgt spid="7"/>
                                        </p:tgtEl>
                                        <p:attrNameLst>
                                          <p:attrName>ppt_x</p:attrName>
                                        </p:attrNameLst>
                                      </p:cBhvr>
                                      <p:tavLst>
                                        <p:tav tm="0">
                                          <p:val>
                                            <p:strVal val="#ppt_x"/>
                                          </p:val>
                                        </p:tav>
                                        <p:tav tm="100000">
                                          <p:val>
                                            <p:strVal val="#ppt_x"/>
                                          </p:val>
                                        </p:tav>
                                      </p:tavLst>
                                    </p:anim>
                                    <p:anim calcmode="lin" valueType="num">
                                      <p:cBhvr>
                                        <p:cTn id="56" dur="900" decel="100000" fill="hold"/>
                                        <p:tgtEl>
                                          <p:spTgt spid="7"/>
                                        </p:tgtEl>
                                        <p:attrNameLst>
                                          <p:attrName>ppt_y</p:attrName>
                                        </p:attrNameLst>
                                      </p:cBhvr>
                                      <p:tavLst>
                                        <p:tav tm="0">
                                          <p:val>
                                            <p:strVal val="#ppt_y+1"/>
                                          </p:val>
                                        </p:tav>
                                        <p:tav tm="100000">
                                          <p:val>
                                            <p:strVal val="#ppt_y-.03"/>
                                          </p:val>
                                        </p:tav>
                                      </p:tavLst>
                                    </p:anim>
                                    <p:anim calcmode="lin" valueType="num">
                                      <p:cBhvr>
                                        <p:cTn id="57"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2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438E27F7-3F29-47F0-B30F-5850591822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16CD8D-2899-43D9-995B-DD1278D6B5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Freeform: Shape 15">
            <a:extLst>
              <a:ext uri="{FF2B5EF4-FFF2-40B4-BE49-F238E27FC236}">
                <a16:creationId xmlns:a16="http://schemas.microsoft.com/office/drawing/2014/main" id="{7F38A32B-CAD5-4D19-8E90-F63EB6902E3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342615" y="342615"/>
            <a:ext cx="6858000" cy="6172768"/>
          </a:xfrm>
          <a:custGeom>
            <a:avLst/>
            <a:gdLst>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4440498 w 6858000"/>
              <a:gd name="connsiteY4" fmla="*/ 5734742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0" fmla="*/ 6858000 w 6858000"/>
              <a:gd name="connsiteY0" fmla="*/ 0 h 5878098"/>
              <a:gd name="connsiteX1" fmla="*/ 6858000 w 6858000"/>
              <a:gd name="connsiteY1" fmla="*/ 5780582 h 5878098"/>
              <a:gd name="connsiteX2" fmla="*/ 6766523 w 6858000"/>
              <a:gd name="connsiteY2" fmla="*/ 5777266 h 5878098"/>
              <a:gd name="connsiteX3" fmla="*/ 5437222 w 6858000"/>
              <a:gd name="connsiteY3" fmla="*/ 5734742 h 5878098"/>
              <a:gd name="connsiteX4" fmla="*/ 4440498 w 6858000"/>
              <a:gd name="connsiteY4" fmla="*/ 5734742 h 5878098"/>
              <a:gd name="connsiteX5" fmla="*/ 582209 w 6858000"/>
              <a:gd name="connsiteY5" fmla="*/ 4121983 h 5878098"/>
              <a:gd name="connsiteX6" fmla="*/ 73548 w 6858000"/>
              <a:gd name="connsiteY6" fmla="*/ 3184291 h 5878098"/>
              <a:gd name="connsiteX7" fmla="*/ 0 w 6858000"/>
              <a:gd name="connsiteY7" fmla="*/ 2994994 h 5878098"/>
              <a:gd name="connsiteX8" fmla="*/ 0 w 6858000"/>
              <a:gd name="connsiteY8" fmla="*/ 0 h 5878098"/>
              <a:gd name="connsiteX9" fmla="*/ 6858000 w 6858000"/>
              <a:gd name="connsiteY9" fmla="*/ 0 h 5878098"/>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73548 w 6858000"/>
              <a:gd name="connsiteY6" fmla="*/ 3184291 h 5780582"/>
              <a:gd name="connsiteX7" fmla="*/ 0 w 6858000"/>
              <a:gd name="connsiteY7" fmla="*/ 2994994 h 5780582"/>
              <a:gd name="connsiteX8" fmla="*/ 0 w 6858000"/>
              <a:gd name="connsiteY8" fmla="*/ 0 h 5780582"/>
              <a:gd name="connsiteX9" fmla="*/ 6858000 w 6858000"/>
              <a:gd name="connsiteY9"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582209 w 6858000"/>
              <a:gd name="connsiteY5" fmla="*/ 4121983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5437222 w 6858000"/>
              <a:gd name="connsiteY3" fmla="*/ 5734742 h 5780582"/>
              <a:gd name="connsiteX4" fmla="*/ 3010841 w 6858000"/>
              <a:gd name="connsiteY4" fmla="*/ 5469518 h 5780582"/>
              <a:gd name="connsiteX5" fmla="*/ 959581 w 6858000"/>
              <a:gd name="connsiteY5" fmla="*/ 4373609 h 5780582"/>
              <a:gd name="connsiteX6" fmla="*/ 0 w 6858000"/>
              <a:gd name="connsiteY6" fmla="*/ 2994994 h 5780582"/>
              <a:gd name="connsiteX7" fmla="*/ 0 w 6858000"/>
              <a:gd name="connsiteY7" fmla="*/ 0 h 5780582"/>
              <a:gd name="connsiteX8" fmla="*/ 6858000 w 6858000"/>
              <a:gd name="connsiteY8" fmla="*/ 0 h 5780582"/>
              <a:gd name="connsiteX0" fmla="*/ 6858000 w 6858000"/>
              <a:gd name="connsiteY0" fmla="*/ 0 h 5780582"/>
              <a:gd name="connsiteX1" fmla="*/ 6858000 w 6858000"/>
              <a:gd name="connsiteY1" fmla="*/ 5780582 h 5780582"/>
              <a:gd name="connsiteX2" fmla="*/ 6766523 w 6858000"/>
              <a:gd name="connsiteY2" fmla="*/ 5777266 h 5780582"/>
              <a:gd name="connsiteX3" fmla="*/ 3010841 w 6858000"/>
              <a:gd name="connsiteY3" fmla="*/ 5469518 h 5780582"/>
              <a:gd name="connsiteX4" fmla="*/ 959581 w 6858000"/>
              <a:gd name="connsiteY4" fmla="*/ 4373609 h 5780582"/>
              <a:gd name="connsiteX5" fmla="*/ 0 w 6858000"/>
              <a:gd name="connsiteY5" fmla="*/ 2994994 h 5780582"/>
              <a:gd name="connsiteX6" fmla="*/ 0 w 6858000"/>
              <a:gd name="connsiteY6" fmla="*/ 0 h 5780582"/>
              <a:gd name="connsiteX7" fmla="*/ 6858000 w 6858000"/>
              <a:gd name="connsiteY7"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010841 w 6858000"/>
              <a:gd name="connsiteY2" fmla="*/ 5469518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0582"/>
              <a:gd name="connsiteX1" fmla="*/ 6858000 w 6858000"/>
              <a:gd name="connsiteY1" fmla="*/ 5780582 h 5780582"/>
              <a:gd name="connsiteX2" fmla="*/ 3264841 w 6858000"/>
              <a:gd name="connsiteY2" fmla="*/ 5442316 h 5780582"/>
              <a:gd name="connsiteX3" fmla="*/ 959581 w 6858000"/>
              <a:gd name="connsiteY3" fmla="*/ 4373609 h 5780582"/>
              <a:gd name="connsiteX4" fmla="*/ 0 w 6858000"/>
              <a:gd name="connsiteY4" fmla="*/ 2994994 h 5780582"/>
              <a:gd name="connsiteX5" fmla="*/ 0 w 6858000"/>
              <a:gd name="connsiteY5" fmla="*/ 0 h 5780582"/>
              <a:gd name="connsiteX6" fmla="*/ 6858000 w 6858000"/>
              <a:gd name="connsiteY6" fmla="*/ 0 h 5780582"/>
              <a:gd name="connsiteX0" fmla="*/ 6858000 w 6858000"/>
              <a:gd name="connsiteY0" fmla="*/ 0 h 5784516"/>
              <a:gd name="connsiteX1" fmla="*/ 6858000 w 6858000"/>
              <a:gd name="connsiteY1" fmla="*/ 5780582 h 5784516"/>
              <a:gd name="connsiteX2" fmla="*/ 3264841 w 6858000"/>
              <a:gd name="connsiteY2" fmla="*/ 5442316 h 5784516"/>
              <a:gd name="connsiteX3" fmla="*/ 959581 w 6858000"/>
              <a:gd name="connsiteY3" fmla="*/ 4373609 h 5784516"/>
              <a:gd name="connsiteX4" fmla="*/ 0 w 6858000"/>
              <a:gd name="connsiteY4" fmla="*/ 2994994 h 5784516"/>
              <a:gd name="connsiteX5" fmla="*/ 0 w 6858000"/>
              <a:gd name="connsiteY5" fmla="*/ 0 h 5784516"/>
              <a:gd name="connsiteX6" fmla="*/ 6858000 w 6858000"/>
              <a:gd name="connsiteY6" fmla="*/ 0 h 5784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84516">
                <a:moveTo>
                  <a:pt x="6858000" y="0"/>
                </a:moveTo>
                <a:lnTo>
                  <a:pt x="6858000" y="5780582"/>
                </a:lnTo>
                <a:cubicBezTo>
                  <a:pt x="4704756" y="5812908"/>
                  <a:pt x="4198884" y="5641214"/>
                  <a:pt x="3264841" y="5442316"/>
                </a:cubicBezTo>
                <a:cubicBezTo>
                  <a:pt x="2330798" y="5243418"/>
                  <a:pt x="1503721" y="4781496"/>
                  <a:pt x="959581" y="4373609"/>
                </a:cubicBezTo>
                <a:cubicBezTo>
                  <a:pt x="415441" y="3965722"/>
                  <a:pt x="198635" y="3573180"/>
                  <a:pt x="0" y="2994994"/>
                </a:cubicBezTo>
                <a:lnTo>
                  <a:pt x="0" y="0"/>
                </a:lnTo>
                <a:lnTo>
                  <a:pt x="6858000" y="0"/>
                </a:lnTo>
                <a:close/>
              </a:path>
            </a:pathLst>
          </a:custGeom>
          <a:ln>
            <a:noFill/>
          </a:ln>
        </p:spPr>
        <p:txBody>
          <a:bodyPr vert="horz" wrap="square" lIns="91440" tIns="45720" rIns="91440" bIns="45720" numCol="1" anchor="t" anchorCtr="0" compatLnSpc="1">
            <a:prstTxWarp prst="textNoShape">
              <a:avLst/>
            </a:prstTxWarp>
            <a:noAutofit/>
          </a:bodyPr>
          <a:lstStyle/>
          <a:p>
            <a:endParaRPr lang="en-US"/>
          </a:p>
        </p:txBody>
      </p:sp>
      <p:sp>
        <p:nvSpPr>
          <p:cNvPr id="2" name="Title 1">
            <a:extLst>
              <a:ext uri="{FF2B5EF4-FFF2-40B4-BE49-F238E27FC236}">
                <a16:creationId xmlns:a16="http://schemas.microsoft.com/office/drawing/2014/main" id="{AE50AF99-F8C2-494F-81AF-6C718DB0F1DD}"/>
              </a:ext>
            </a:extLst>
          </p:cNvPr>
          <p:cNvSpPr>
            <a:spLocks noGrp="1"/>
          </p:cNvSpPr>
          <p:nvPr>
            <p:ph type="title"/>
          </p:nvPr>
        </p:nvSpPr>
        <p:spPr>
          <a:xfrm>
            <a:off x="547472" y="101616"/>
            <a:ext cx="5003800" cy="1477328"/>
          </a:xfrm>
        </p:spPr>
        <p:txBody>
          <a:bodyPr vert="horz" wrap="square" lIns="0" tIns="0" rIns="0" bIns="0" rtlCol="0" anchor="t" anchorCtr="0">
            <a:normAutofit fontScale="90000"/>
          </a:bodyPr>
          <a:lstStyle/>
          <a:p>
            <a:pPr algn="ctr"/>
            <a:r>
              <a:rPr lang="en-US" sz="3100"/>
              <a:t>Unitarian Universalism </a:t>
            </a:r>
            <a:br>
              <a:rPr lang="en-US" sz="3100" dirty="0"/>
            </a:br>
            <a:r>
              <a:rPr lang="en-US" sz="3100"/>
              <a:t>CORE VALUES</a:t>
            </a:r>
            <a:br>
              <a:rPr lang="en-US" sz="3200" dirty="0"/>
            </a:br>
            <a:br>
              <a:rPr lang="en-US" sz="3200" dirty="0"/>
            </a:br>
            <a:br>
              <a:rPr lang="en-US" sz="3200" dirty="0"/>
            </a:br>
            <a:endParaRPr lang="en-US" sz="3200" dirty="0"/>
          </a:p>
        </p:txBody>
      </p:sp>
      <p:sp>
        <p:nvSpPr>
          <p:cNvPr id="4" name="Text Placeholder 3">
            <a:extLst>
              <a:ext uri="{FF2B5EF4-FFF2-40B4-BE49-F238E27FC236}">
                <a16:creationId xmlns:a16="http://schemas.microsoft.com/office/drawing/2014/main" id="{69A9C60B-4273-4B36-AFB0-6B322095AFF3}"/>
              </a:ext>
            </a:extLst>
          </p:cNvPr>
          <p:cNvSpPr>
            <a:spLocks noGrp="1"/>
          </p:cNvSpPr>
          <p:nvPr>
            <p:ph type="body" sz="half" idx="2"/>
          </p:nvPr>
        </p:nvSpPr>
        <p:spPr>
          <a:xfrm>
            <a:off x="6480000" y="633600"/>
            <a:ext cx="4991962" cy="5135374"/>
          </a:xfrm>
        </p:spPr>
        <p:txBody>
          <a:bodyPr vert="horz" lIns="0" tIns="0" rIns="0" bIns="0" rtlCol="0">
            <a:normAutofit/>
          </a:bodyPr>
          <a:lstStyle/>
          <a:p>
            <a:pPr indent="-228600">
              <a:buFont typeface="The Hand Extrablack" panose="03070A02030502020204" pitchFamily="66" charset="0"/>
              <a:buChar char="•"/>
            </a:pPr>
            <a:endParaRPr lang="en-US"/>
          </a:p>
        </p:txBody>
      </p:sp>
      <p:sp>
        <p:nvSpPr>
          <p:cNvPr id="8" name="TextBox 7">
            <a:extLst>
              <a:ext uri="{FF2B5EF4-FFF2-40B4-BE49-F238E27FC236}">
                <a16:creationId xmlns:a16="http://schemas.microsoft.com/office/drawing/2014/main" id="{C6519530-4DFB-48AB-B3F9-1AA5737F33BC}"/>
              </a:ext>
            </a:extLst>
          </p:cNvPr>
          <p:cNvSpPr txBox="1"/>
          <p:nvPr/>
        </p:nvSpPr>
        <p:spPr>
          <a:xfrm>
            <a:off x="238664" y="1489495"/>
            <a:ext cx="5704935"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571500" indent="-571500">
              <a:buFont typeface="Wingdings"/>
              <a:buChar char="§"/>
            </a:pPr>
            <a:r>
              <a:rPr lang="en-US" sz="2000">
                <a:latin typeface="TW Cen MT"/>
                <a:ea typeface="SimSun-ExtB"/>
              </a:rPr>
              <a:t>During my Interview with Hunter</a:t>
            </a:r>
            <a:r>
              <a:rPr lang="en-US" sz="2000" dirty="0">
                <a:latin typeface="TW Cen MT"/>
                <a:ea typeface="+mn-lt"/>
                <a:cs typeface="+mn-lt"/>
              </a:rPr>
              <a:t> </a:t>
            </a:r>
            <a:r>
              <a:rPr lang="en-US" sz="2000">
                <a:latin typeface="TW Cen MT"/>
                <a:ea typeface="+mn-lt"/>
                <a:cs typeface="+mn-lt"/>
              </a:rPr>
              <a:t>Miller, the president of the Lafayette chapter, he reffered some of my inquiries about their belief system to viewing a link he sent from the UUs main website  </a:t>
            </a:r>
            <a:r>
              <a:rPr lang="en-US" sz="2000" dirty="0">
                <a:latin typeface="TW Cen MT"/>
                <a:ea typeface="+mn-lt"/>
                <a:cs typeface="+mn-lt"/>
                <a:hlinkClick r:id="rId2"/>
              </a:rPr>
              <a:t>https://www.uua.org/</a:t>
            </a:r>
            <a:endParaRPr lang="en-US" sz="2000" dirty="0">
              <a:latin typeface="TW Cen MT"/>
              <a:ea typeface="+mn-lt"/>
              <a:cs typeface="+mn-lt"/>
            </a:endParaRPr>
          </a:p>
          <a:p>
            <a:pPr marL="571500" indent="-571500">
              <a:buFont typeface="Wingdings"/>
              <a:buChar char="§"/>
            </a:pPr>
            <a:endParaRPr lang="en-US" sz="2000" dirty="0">
              <a:latin typeface="TW Cen MT"/>
              <a:ea typeface="SimSun-ExtB"/>
            </a:endParaRPr>
          </a:p>
          <a:p>
            <a:pPr marL="571500" indent="-571500">
              <a:buFont typeface="Wingdings"/>
              <a:buChar char="§"/>
            </a:pPr>
            <a:r>
              <a:rPr lang="en-US" sz="2000">
                <a:latin typeface="TW Cen MT"/>
                <a:ea typeface="SimSun-ExtB"/>
              </a:rPr>
              <a:t>He wanted me to read up on the 7 principles that their faith is based around</a:t>
            </a:r>
            <a:endParaRPr lang="en-US" sz="2000" dirty="0">
              <a:latin typeface="TW Cen MT"/>
              <a:ea typeface="SimSun-ExtB"/>
            </a:endParaRPr>
          </a:p>
        </p:txBody>
      </p:sp>
      <p:pic>
        <p:nvPicPr>
          <p:cNvPr id="3" name="Picture 4" descr="A screenshot of a cell phone&#10;&#10;Description automatically generated">
            <a:extLst>
              <a:ext uri="{FF2B5EF4-FFF2-40B4-BE49-F238E27FC236}">
                <a16:creationId xmlns:a16="http://schemas.microsoft.com/office/drawing/2014/main" id="{3B61B2E3-5F09-4655-AE7B-0A7E89C96D1F}"/>
              </a:ext>
            </a:extLst>
          </p:cNvPr>
          <p:cNvPicPr>
            <a:picLocks noChangeAspect="1"/>
          </p:cNvPicPr>
          <p:nvPr/>
        </p:nvPicPr>
        <p:blipFill>
          <a:blip r:embed="rId3"/>
          <a:stretch>
            <a:fillRect/>
          </a:stretch>
        </p:blipFill>
        <p:spPr>
          <a:xfrm>
            <a:off x="6636589" y="62110"/>
            <a:ext cx="5388633" cy="6733779"/>
          </a:xfrm>
          <a:prstGeom prst="rect">
            <a:avLst/>
          </a:prstGeom>
        </p:spPr>
      </p:pic>
      <p:pic>
        <p:nvPicPr>
          <p:cNvPr id="5" name="Picture 5" descr="A picture containing water, colorful, kite, phone&#10;&#10;Description automatically generated">
            <a:extLst>
              <a:ext uri="{FF2B5EF4-FFF2-40B4-BE49-F238E27FC236}">
                <a16:creationId xmlns:a16="http://schemas.microsoft.com/office/drawing/2014/main" id="{86DE89ED-AB7B-4656-BC8A-E2FEF4C23B86}"/>
              </a:ext>
            </a:extLst>
          </p:cNvPr>
          <p:cNvPicPr>
            <a:picLocks noChangeAspect="1"/>
          </p:cNvPicPr>
          <p:nvPr/>
        </p:nvPicPr>
        <p:blipFill>
          <a:blip r:embed="rId4"/>
          <a:stretch>
            <a:fillRect/>
          </a:stretch>
        </p:blipFill>
        <p:spPr>
          <a:xfrm>
            <a:off x="1446363" y="4250743"/>
            <a:ext cx="3548331" cy="2367800"/>
          </a:xfrm>
          <a:prstGeom prst="rect">
            <a:avLst/>
          </a:prstGeom>
        </p:spPr>
      </p:pic>
    </p:spTree>
    <p:extLst>
      <p:ext uri="{BB962C8B-B14F-4D97-AF65-F5344CB8AC3E}">
        <p14:creationId xmlns:p14="http://schemas.microsoft.com/office/powerpoint/2010/main" val="233377890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grpId="0" nodeType="clickEffect">
                                  <p:stCondLst>
                                    <p:cond delay="0"/>
                                  </p:stCondLst>
                                  <p:childTnLst>
                                    <p:set>
                                      <p:cBhvr>
                                        <p:cTn id="12" dur="1" fill="hold">
                                          <p:stCondLst>
                                            <p:cond delay="0"/>
                                          </p:stCondLst>
                                        </p:cTn>
                                        <p:tgtEl>
                                          <p:spTgt spid="8">
                                            <p:txEl>
                                              <p:pRg st="0" end="0"/>
                                            </p:txEl>
                                          </p:spTgt>
                                        </p:tgtEl>
                                        <p:attrNameLst>
                                          <p:attrName>style.visibility</p:attrName>
                                        </p:attrNameLst>
                                      </p:cBhvr>
                                      <p:to>
                                        <p:strVal val="visible"/>
                                      </p:to>
                                    </p:set>
                                    <p:anim calcmode="lin" valueType="num">
                                      <p:cBhvr>
                                        <p:cTn id="13"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8">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17" presetClass="entr" presetSubtype="10" fill="hold" grpId="0"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p:cTn id="19" dur="500" fill="hold"/>
                                        <p:tgtEl>
                                          <p:spTgt spid="8">
                                            <p:txEl>
                                              <p:pRg st="2" end="2"/>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nodeType="clickEffect">
                                  <p:stCondLst>
                                    <p:cond delay="0"/>
                                  </p:stCondLst>
                                  <p:childTnLst>
                                    <p:set>
                                      <p:cBhvr>
                                        <p:cTn id="29" dur="1" fill="hold">
                                          <p:stCondLst>
                                            <p:cond delay="0"/>
                                          </p:stCondLst>
                                        </p:cTn>
                                        <p:tgtEl>
                                          <p:spTgt spid="3"/>
                                        </p:tgtEl>
                                        <p:attrNameLst>
                                          <p:attrName>style.visibility</p:attrName>
                                        </p:attrNameLst>
                                      </p:cBhvr>
                                      <p:to>
                                        <p:strVal val="visible"/>
                                      </p:to>
                                    </p:set>
                                    <p:animEffect transition="in" filter="blinds(horizontal)">
                                      <p:cBhvr>
                                        <p:cTn id="3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4" name="Rectangle 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0">
            <a:extLst>
              <a:ext uri="{FF2B5EF4-FFF2-40B4-BE49-F238E27FC236}">
                <a16:creationId xmlns:a16="http://schemas.microsoft.com/office/drawing/2014/main" id="{7E6B6978-5103-448F-B101-093A527D3AA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2">
            <a:extLst>
              <a:ext uri="{FF2B5EF4-FFF2-40B4-BE49-F238E27FC236}">
                <a16:creationId xmlns:a16="http://schemas.microsoft.com/office/drawing/2014/main" id="{12EB5692-CE38-42AB-ABE5-E5A1A74F2C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AC35B9-BFE2-4F2E-AA79-CCDD7DCC4183}"/>
              </a:ext>
            </a:extLst>
          </p:cNvPr>
          <p:cNvSpPr>
            <a:spLocks noGrp="1"/>
          </p:cNvSpPr>
          <p:nvPr>
            <p:ph type="title"/>
          </p:nvPr>
        </p:nvSpPr>
        <p:spPr>
          <a:xfrm>
            <a:off x="705621" y="202415"/>
            <a:ext cx="5015638" cy="1841117"/>
          </a:xfrm>
        </p:spPr>
        <p:txBody>
          <a:bodyPr vert="horz" wrap="square" lIns="0" tIns="0" rIns="0" bIns="0" rtlCol="0" anchor="b" anchorCtr="0">
            <a:normAutofit/>
          </a:bodyPr>
          <a:lstStyle/>
          <a:p>
            <a:pPr algn="ctr">
              <a:lnSpc>
                <a:spcPct val="90000"/>
              </a:lnSpc>
            </a:pPr>
            <a:r>
              <a:rPr lang="en-US" sz="3100" spc="-100" dirty="0"/>
              <a:t>Attending my first mass with the </a:t>
            </a:r>
            <a:r>
              <a:rPr lang="en-US" sz="3100" b="1" spc="-100" dirty="0"/>
              <a:t>Unitarian Universalist</a:t>
            </a:r>
            <a:br>
              <a:rPr lang="en-US" sz="3100" b="1" spc="-100" dirty="0"/>
            </a:br>
            <a:r>
              <a:rPr lang="en-US" sz="3100" b="1" spc="-100"/>
              <a:t>Fellowship of Lafayette, LA </a:t>
            </a:r>
            <a:r>
              <a:rPr lang="en-US" sz="3100" b="1" spc="-100" dirty="0"/>
              <a:t>(9/6/2020)-11:00AM</a:t>
            </a:r>
            <a:endParaRPr lang="en-US" sz="3100" spc="-100" dirty="0"/>
          </a:p>
        </p:txBody>
      </p:sp>
      <p:sp>
        <p:nvSpPr>
          <p:cNvPr id="3" name="Text Placeholder 2">
            <a:extLst>
              <a:ext uri="{FF2B5EF4-FFF2-40B4-BE49-F238E27FC236}">
                <a16:creationId xmlns:a16="http://schemas.microsoft.com/office/drawing/2014/main" id="{B2665ECF-4D7A-4046-9484-335FC24377FA}"/>
              </a:ext>
            </a:extLst>
          </p:cNvPr>
          <p:cNvSpPr>
            <a:spLocks noGrp="1"/>
          </p:cNvSpPr>
          <p:nvPr>
            <p:ph type="body" idx="1"/>
          </p:nvPr>
        </p:nvSpPr>
        <p:spPr>
          <a:xfrm>
            <a:off x="648113" y="2191381"/>
            <a:ext cx="5015638" cy="4122158"/>
          </a:xfrm>
        </p:spPr>
        <p:txBody>
          <a:bodyPr vert="horz" lIns="0" tIns="0" rIns="0" bIns="0" rtlCol="0" anchor="t">
            <a:noAutofit/>
          </a:bodyPr>
          <a:lstStyle/>
          <a:p>
            <a:pPr marL="342900" indent="-342900" algn="ctr">
              <a:lnSpc>
                <a:spcPct val="110000"/>
              </a:lnSpc>
              <a:buFont typeface="Courier New" panose="03070A02030502020204" pitchFamily="66" charset="0"/>
              <a:buChar char="o"/>
            </a:pPr>
            <a:r>
              <a:rPr lang="en-US" sz="2400">
                <a:solidFill>
                  <a:schemeClr val="tx2">
                    <a:lumMod val="90000"/>
                  </a:schemeClr>
                </a:solidFill>
              </a:rPr>
              <a:t>After being pleasently surprised with how open and kind everyone was during my short interview process I felt myself excited to witness a typical UU mass (at least a virtual one during COVID times.)</a:t>
            </a:r>
            <a:endParaRPr lang="en-US" sz="2400" dirty="0">
              <a:solidFill>
                <a:schemeClr val="tx2">
                  <a:lumMod val="90000"/>
                </a:schemeClr>
              </a:solidFill>
            </a:endParaRPr>
          </a:p>
          <a:p>
            <a:pPr marL="342900" indent="-342900" algn="ctr">
              <a:lnSpc>
                <a:spcPct val="110000"/>
              </a:lnSpc>
              <a:buFont typeface="Courier New" panose="03070A02030502020204" pitchFamily="66" charset="0"/>
              <a:buChar char="o"/>
            </a:pPr>
            <a:r>
              <a:rPr lang="en-US" sz="2400" dirty="0">
                <a:solidFill>
                  <a:schemeClr val="tx2">
                    <a:lumMod val="90000"/>
                  </a:schemeClr>
                </a:solidFill>
              </a:rPr>
              <a:t>I continiosuly found myself smiling internally while </a:t>
            </a:r>
            <a:r>
              <a:rPr lang="en-US" sz="2400">
                <a:solidFill>
                  <a:schemeClr val="tx2">
                    <a:lumMod val="90000"/>
                  </a:schemeClr>
                </a:solidFill>
              </a:rPr>
              <a:t>my face remained frozen in </a:t>
            </a:r>
            <a:r>
              <a:rPr lang="en-US" sz="2400" dirty="0">
                <a:solidFill>
                  <a:schemeClr val="tx2">
                    <a:lumMod val="90000"/>
                  </a:schemeClr>
                </a:solidFill>
              </a:rPr>
              <a:t>a state of utter bewilderment.</a:t>
            </a:r>
          </a:p>
        </p:txBody>
      </p:sp>
      <p:sp useBgFill="1">
        <p:nvSpPr>
          <p:cNvPr id="18" name="Freeform: Shape 14">
            <a:extLst>
              <a:ext uri="{FF2B5EF4-FFF2-40B4-BE49-F238E27FC236}">
                <a16:creationId xmlns:a16="http://schemas.microsoft.com/office/drawing/2014/main" id="{6BE942D0-8C50-4D78-A3D0-4D82F3963E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4" name="Picture 4" descr="Kicking Pusheen">
            <a:extLst>
              <a:ext uri="{FF2B5EF4-FFF2-40B4-BE49-F238E27FC236}">
                <a16:creationId xmlns:a16="http://schemas.microsoft.com/office/drawing/2014/main" id="{8F426B7A-E014-4AFA-AA52-56A599751F6F}"/>
              </a:ext>
            </a:extLst>
          </p:cNvPr>
          <p:cNvPicPr>
            <a:picLocks noChangeAspect="1"/>
          </p:cNvPicPr>
          <p:nvPr/>
        </p:nvPicPr>
        <p:blipFill>
          <a:blip r:embed="rId2"/>
          <a:stretch>
            <a:fillRect/>
          </a:stretch>
        </p:blipFill>
        <p:spPr>
          <a:xfrm rot="2760000">
            <a:off x="7909408" y="2576632"/>
            <a:ext cx="4284000" cy="4284000"/>
          </a:xfrm>
          <a:custGeom>
            <a:avLst/>
            <a:gdLst/>
            <a:ahLst/>
            <a:cxnLst/>
            <a:rect l="l" t="t" r="r" b="b"/>
            <a:pathLst>
              <a:path w="4284000" h="5409338">
                <a:moveTo>
                  <a:pt x="0" y="0"/>
                </a:moveTo>
                <a:lnTo>
                  <a:pt x="4284000" y="0"/>
                </a:lnTo>
                <a:lnTo>
                  <a:pt x="4284000" y="5409338"/>
                </a:lnTo>
                <a:lnTo>
                  <a:pt x="0" y="5409338"/>
                </a:lnTo>
                <a:close/>
              </a:path>
            </a:pathLst>
          </a:custGeom>
        </p:spPr>
      </p:pic>
      <p:pic>
        <p:nvPicPr>
          <p:cNvPr id="5" name="Picture 5">
            <a:extLst>
              <a:ext uri="{FF2B5EF4-FFF2-40B4-BE49-F238E27FC236}">
                <a16:creationId xmlns:a16="http://schemas.microsoft.com/office/drawing/2014/main" id="{D897D0FD-99BE-4D6F-B6E1-59690501708D}"/>
              </a:ext>
            </a:extLst>
          </p:cNvPr>
          <p:cNvPicPr>
            <a:picLocks noChangeAspect="1"/>
          </p:cNvPicPr>
          <p:nvPr/>
        </p:nvPicPr>
        <p:blipFill>
          <a:blip r:embed="rId3"/>
          <a:stretch>
            <a:fillRect/>
          </a:stretch>
        </p:blipFill>
        <p:spPr>
          <a:xfrm>
            <a:off x="5975231" y="5821"/>
            <a:ext cx="4367841" cy="3266394"/>
          </a:xfrm>
          <a:prstGeom prst="rect">
            <a:avLst/>
          </a:prstGeom>
        </p:spPr>
      </p:pic>
    </p:spTree>
    <p:extLst>
      <p:ext uri="{BB962C8B-B14F-4D97-AF65-F5344CB8AC3E}">
        <p14:creationId xmlns:p14="http://schemas.microsoft.com/office/powerpoint/2010/main" val="16177623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ox(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8" presetClass="entr" presetSubtype="6" fill="hold"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strips(downRight)">
                                      <p:cBhvr>
                                        <p:cTn id="20" dur="500"/>
                                        <p:tgtEl>
                                          <p:spTgt spid="5"/>
                                        </p:tgtEl>
                                      </p:cBhvr>
                                    </p:animEffect>
                                  </p:childTnLst>
                                </p:cTn>
                              </p:par>
                            </p:childTnLst>
                          </p:cTn>
                        </p:par>
                      </p:childTnLst>
                    </p:cTn>
                  </p:par>
                  <p:par>
                    <p:cTn id="21" fill="hold">
                      <p:stCondLst>
                        <p:cond delay="indefinite"/>
                      </p:stCondLst>
                      <p:childTnLst>
                        <p:par>
                          <p:cTn id="22" fill="hold">
                            <p:stCondLst>
                              <p:cond delay="0"/>
                            </p:stCondLst>
                            <p:childTnLst>
                              <p:par>
                                <p:cTn id="23" presetID="17" presetClass="entr" presetSubtype="10" fill="hold" grpId="0" nodeType="clickEffect">
                                  <p:stCondLst>
                                    <p:cond delay="0"/>
                                  </p:stCondLst>
                                  <p:childTnLst>
                                    <p:set>
                                      <p:cBhvr>
                                        <p:cTn id="24" dur="1" fill="hold">
                                          <p:stCondLst>
                                            <p:cond delay="0"/>
                                          </p:stCondLst>
                                        </p:cTn>
                                        <p:tgtEl>
                                          <p:spTgt spid="3">
                                            <p:txEl>
                                              <p:pRg st="0" end="0"/>
                                            </p:txEl>
                                          </p:spTgt>
                                        </p:tgtEl>
                                        <p:attrNameLst>
                                          <p:attrName>style.visibility</p:attrName>
                                        </p:attrNameLst>
                                      </p:cBhvr>
                                      <p:to>
                                        <p:strVal val="visible"/>
                                      </p:to>
                                    </p:set>
                                    <p:anim calcmode="lin" valueType="num">
                                      <p:cBhvr>
                                        <p:cTn id="25" dur="5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6" dur="500" fill="hold"/>
                                        <p:tgtEl>
                                          <p:spTgt spid="3">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7" presetClass="entr" presetSubtype="10" fill="hold" grpId="0" nodeType="click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 calcmode="lin" valueType="num">
                                      <p:cBhvr>
                                        <p:cTn id="31" dur="500" fill="hold"/>
                                        <p:tgtEl>
                                          <p:spTgt spid="3">
                                            <p:txEl>
                                              <p:pRg st="1" end="1"/>
                                            </p:txEl>
                                          </p:spTgt>
                                        </p:tgtEl>
                                        <p:attrNameLst>
                                          <p:attrName>ppt_w</p:attrName>
                                        </p:attrNameLst>
                                      </p:cBhvr>
                                      <p:tavLst>
                                        <p:tav tm="0">
                                          <p:val>
                                            <p:fltVal val="0"/>
                                          </p:val>
                                        </p:tav>
                                        <p:tav tm="100000">
                                          <p:val>
                                            <p:strVal val="#ppt_w"/>
                                          </p:val>
                                        </p:tav>
                                      </p:tavLst>
                                    </p:anim>
                                    <p:anim calcmode="lin" valueType="num">
                                      <p:cBhvr>
                                        <p:cTn id="32" dur="500" fill="hold"/>
                                        <p:tgtEl>
                                          <p:spTgt spid="3">
                                            <p:txEl>
                                              <p:pRg st="1" end="1"/>
                                            </p:txEl>
                                          </p:spTgt>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20" name="Rectangle 6">
            <a:extLst>
              <a:ext uri="{FF2B5EF4-FFF2-40B4-BE49-F238E27FC236}">
                <a16:creationId xmlns:a16="http://schemas.microsoft.com/office/drawing/2014/main" id="{37D7CF97-C693-42F5-AFF2-9C4EBFE0E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8">
            <a:extLst>
              <a:ext uri="{FF2B5EF4-FFF2-40B4-BE49-F238E27FC236}">
                <a16:creationId xmlns:a16="http://schemas.microsoft.com/office/drawing/2014/main" id="{477461D8-A691-44CC-94F5-FE4FCE899A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sitting, green, bird, food&#10;&#10;Description automatically generated">
            <a:extLst>
              <a:ext uri="{FF2B5EF4-FFF2-40B4-BE49-F238E27FC236}">
                <a16:creationId xmlns:a16="http://schemas.microsoft.com/office/drawing/2014/main" id="{C672B89F-E4C6-4618-9BF0-31479F21D555}"/>
              </a:ext>
            </a:extLst>
          </p:cNvPr>
          <p:cNvPicPr>
            <a:picLocks noChangeAspect="1"/>
          </p:cNvPicPr>
          <p:nvPr/>
        </p:nvPicPr>
        <p:blipFill rotWithShape="1">
          <a:blip r:embed="rId2"/>
          <a:srcRect t="13327" r="-2" b="15834"/>
          <a:stretch/>
        </p:blipFill>
        <p:spPr>
          <a:xfrm>
            <a:off x="655803" y="566413"/>
            <a:ext cx="10989393" cy="5682768"/>
          </a:xfrm>
          <a:custGeom>
            <a:avLst/>
            <a:gdLst/>
            <a:ahLst/>
            <a:cxnLst/>
            <a:rect l="l" t="t" r="r" b="b"/>
            <a:pathLst>
              <a:path w="10989393" h="5682768">
                <a:moveTo>
                  <a:pt x="8876164" y="0"/>
                </a:moveTo>
                <a:cubicBezTo>
                  <a:pt x="8876164" y="0"/>
                  <a:pt x="8876164" y="0"/>
                  <a:pt x="10361638" y="73232"/>
                </a:cubicBezTo>
                <a:cubicBezTo>
                  <a:pt x="10820117" y="146463"/>
                  <a:pt x="11021848" y="439389"/>
                  <a:pt x="10985170" y="937364"/>
                </a:cubicBezTo>
                <a:cubicBezTo>
                  <a:pt x="10985170" y="937364"/>
                  <a:pt x="10985170" y="937364"/>
                  <a:pt x="10948491" y="1742911"/>
                </a:cubicBezTo>
                <a:cubicBezTo>
                  <a:pt x="10966830" y="2021191"/>
                  <a:pt x="10985170" y="2709567"/>
                  <a:pt x="10985170" y="3778748"/>
                </a:cubicBezTo>
                <a:cubicBezTo>
                  <a:pt x="10985170" y="4144906"/>
                  <a:pt x="10985170" y="4437832"/>
                  <a:pt x="10966830" y="4657527"/>
                </a:cubicBezTo>
                <a:cubicBezTo>
                  <a:pt x="10985170" y="4730758"/>
                  <a:pt x="10985170" y="4803990"/>
                  <a:pt x="10985170" y="4891868"/>
                </a:cubicBezTo>
                <a:cubicBezTo>
                  <a:pt x="10985170" y="5067623"/>
                  <a:pt x="10966830" y="5199440"/>
                  <a:pt x="10930152" y="5301964"/>
                </a:cubicBezTo>
                <a:cubicBezTo>
                  <a:pt x="10893474" y="5404488"/>
                  <a:pt x="10801778" y="5477720"/>
                  <a:pt x="10636725" y="5550951"/>
                </a:cubicBezTo>
                <a:cubicBezTo>
                  <a:pt x="10471673" y="5624183"/>
                  <a:pt x="10214924" y="5653476"/>
                  <a:pt x="9866480" y="5653476"/>
                </a:cubicBezTo>
                <a:cubicBezTo>
                  <a:pt x="9866480" y="5653476"/>
                  <a:pt x="9866480" y="5653476"/>
                  <a:pt x="3759533" y="5653476"/>
                </a:cubicBezTo>
                <a:cubicBezTo>
                  <a:pt x="3759533" y="5653476"/>
                  <a:pt x="3759533" y="5653476"/>
                  <a:pt x="2127345" y="5682768"/>
                </a:cubicBezTo>
                <a:cubicBezTo>
                  <a:pt x="2127345" y="5682768"/>
                  <a:pt x="2127345" y="5682768"/>
                  <a:pt x="623533" y="5609537"/>
                </a:cubicBezTo>
                <a:cubicBezTo>
                  <a:pt x="165053" y="5521659"/>
                  <a:pt x="-36678" y="5243379"/>
                  <a:pt x="18340" y="4745404"/>
                </a:cubicBezTo>
                <a:cubicBezTo>
                  <a:pt x="18340" y="4745404"/>
                  <a:pt x="18340" y="4745404"/>
                  <a:pt x="55018" y="3939857"/>
                </a:cubicBezTo>
                <a:cubicBezTo>
                  <a:pt x="18340" y="3661577"/>
                  <a:pt x="18340" y="2973201"/>
                  <a:pt x="18340" y="1889374"/>
                </a:cubicBezTo>
                <a:cubicBezTo>
                  <a:pt x="18340" y="1537863"/>
                  <a:pt x="18340" y="1244936"/>
                  <a:pt x="18340" y="1025242"/>
                </a:cubicBezTo>
                <a:cubicBezTo>
                  <a:pt x="18340" y="952010"/>
                  <a:pt x="0" y="878779"/>
                  <a:pt x="0" y="790901"/>
                </a:cubicBezTo>
                <a:cubicBezTo>
                  <a:pt x="0" y="615145"/>
                  <a:pt x="18340" y="468682"/>
                  <a:pt x="55018" y="380804"/>
                </a:cubicBezTo>
                <a:cubicBezTo>
                  <a:pt x="91696" y="278280"/>
                  <a:pt x="183392" y="190402"/>
                  <a:pt x="348445" y="131817"/>
                </a:cubicBezTo>
                <a:cubicBezTo>
                  <a:pt x="513497" y="58585"/>
                  <a:pt x="770246" y="29293"/>
                  <a:pt x="1118690" y="29293"/>
                </a:cubicBezTo>
                <a:cubicBezTo>
                  <a:pt x="1118690" y="29293"/>
                  <a:pt x="1118690" y="29293"/>
                  <a:pt x="7225638" y="29293"/>
                </a:cubicBezTo>
                <a:cubicBezTo>
                  <a:pt x="7225638" y="29293"/>
                  <a:pt x="7225638" y="29293"/>
                  <a:pt x="8876164" y="0"/>
                </a:cubicBezTo>
                <a:close/>
              </a:path>
            </a:pathLst>
          </a:custGeom>
        </p:spPr>
      </p:pic>
      <p:pic>
        <p:nvPicPr>
          <p:cNvPr id="3" name="Picture 21" descr="A close up of a logo&#10;&#10;Description automatically generated">
            <a:extLst>
              <a:ext uri="{FF2B5EF4-FFF2-40B4-BE49-F238E27FC236}">
                <a16:creationId xmlns:a16="http://schemas.microsoft.com/office/drawing/2014/main" id="{59893AD2-7858-40EF-B455-8130FA0A6AE6}"/>
              </a:ext>
            </a:extLst>
          </p:cNvPr>
          <p:cNvPicPr>
            <a:picLocks noChangeAspect="1"/>
          </p:cNvPicPr>
          <p:nvPr/>
        </p:nvPicPr>
        <p:blipFill>
          <a:blip r:embed="rId3"/>
          <a:stretch>
            <a:fillRect/>
          </a:stretch>
        </p:blipFill>
        <p:spPr>
          <a:xfrm>
            <a:off x="3904891" y="1619729"/>
            <a:ext cx="4497236" cy="3618542"/>
          </a:xfrm>
          <a:prstGeom prst="rect">
            <a:avLst/>
          </a:prstGeom>
        </p:spPr>
      </p:pic>
    </p:spTree>
    <p:extLst>
      <p:ext uri="{BB962C8B-B14F-4D97-AF65-F5344CB8AC3E}">
        <p14:creationId xmlns:p14="http://schemas.microsoft.com/office/powerpoint/2010/main" val="3740339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4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out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2A3E2477-CB24-4FE6-B9C0-F9800FF83EF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965638C-2268-4A1B-96C3-95E79EF44B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DDA6229-5847-4E2F-929C-F48D8822FCC3}"/>
              </a:ext>
            </a:extLst>
          </p:cNvPr>
          <p:cNvSpPr>
            <a:spLocks noGrp="1"/>
          </p:cNvSpPr>
          <p:nvPr>
            <p:ph type="title"/>
          </p:nvPr>
        </p:nvSpPr>
        <p:spPr>
          <a:xfrm>
            <a:off x="720000" y="231011"/>
            <a:ext cx="4991961" cy="1477328"/>
          </a:xfrm>
        </p:spPr>
        <p:txBody>
          <a:bodyPr wrap="square" anchor="ctr">
            <a:normAutofit/>
          </a:bodyPr>
          <a:lstStyle/>
          <a:p>
            <a:pPr algn="ctr"/>
            <a:r>
              <a:rPr lang="en-US">
                <a:latin typeface="MS PGothic"/>
                <a:ea typeface="MS PGothic"/>
              </a:rPr>
              <a:t>"In Faith" by Rev. Sunshine Jeremiah Wolfe</a:t>
            </a:r>
          </a:p>
        </p:txBody>
      </p:sp>
      <p:sp>
        <p:nvSpPr>
          <p:cNvPr id="3" name="Content Placeholder 2">
            <a:extLst>
              <a:ext uri="{FF2B5EF4-FFF2-40B4-BE49-F238E27FC236}">
                <a16:creationId xmlns:a16="http://schemas.microsoft.com/office/drawing/2014/main" id="{19B46688-B340-47BA-84BD-FAB5095067A9}"/>
              </a:ext>
            </a:extLst>
          </p:cNvPr>
          <p:cNvSpPr>
            <a:spLocks noGrp="1"/>
          </p:cNvSpPr>
          <p:nvPr>
            <p:ph idx="1"/>
          </p:nvPr>
        </p:nvSpPr>
        <p:spPr>
          <a:xfrm>
            <a:off x="188038" y="1520808"/>
            <a:ext cx="5523924" cy="4869669"/>
          </a:xfrm>
        </p:spPr>
        <p:txBody>
          <a:bodyPr vert="horz" lIns="0" tIns="0" rIns="0" bIns="0" rtlCol="0" anchor="t">
            <a:noAutofit/>
          </a:bodyPr>
          <a:lstStyle/>
          <a:p>
            <a:pPr>
              <a:lnSpc>
                <a:spcPct val="110000"/>
              </a:lnSpc>
            </a:pPr>
            <a:endParaRPr lang="en-US" sz="1400" dirty="0">
              <a:latin typeface="STKaiti"/>
              <a:ea typeface="+mn-lt"/>
              <a:cs typeface="+mn-lt"/>
            </a:endParaRPr>
          </a:p>
          <a:p>
            <a:pPr marL="0" indent="0">
              <a:lnSpc>
                <a:spcPct val="110000"/>
              </a:lnSpc>
              <a:buNone/>
            </a:pPr>
            <a:r>
              <a:rPr lang="en-US" sz="2200">
                <a:solidFill>
                  <a:srgbClr val="FFFFFF"/>
                </a:solidFill>
                <a:latin typeface="MS PGothic"/>
                <a:ea typeface="+mn-lt"/>
                <a:cs typeface="+mn-lt"/>
              </a:rPr>
              <a:t>" This is a congregation that gathers in faith. Not faith in one religion or one god or any one way. We gather in faith of the power of diversity, the power of love, and the hope of a world transformed by our care. We gather in faith in ourselves and those around us. Not a faith that requires perfection or rightness in one another. Rather, a faith that in our shared imperfection we may learn to stumble and fall together. Faith that we will help one another to rise and to try again and again. We are Unitarian Universalists."</a:t>
            </a:r>
            <a:endParaRPr lang="en-US" sz="2200">
              <a:solidFill>
                <a:srgbClr val="FFFFFF"/>
              </a:solidFill>
              <a:latin typeface="MS PGothic"/>
            </a:endParaRPr>
          </a:p>
        </p:txBody>
      </p:sp>
      <p:sp useBgFill="1">
        <p:nvSpPr>
          <p:cNvPr id="16" name="Freeform: Shape 15">
            <a:extLst>
              <a:ext uri="{FF2B5EF4-FFF2-40B4-BE49-F238E27FC236}">
                <a16:creationId xmlns:a16="http://schemas.microsoft.com/office/drawing/2014/main" id="{97D0825D-5142-4F4A-A141-3CCD5E99CB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16200000">
            <a:off x="5867335" y="533334"/>
            <a:ext cx="6858000" cy="5791331"/>
          </a:xfrm>
          <a:custGeom>
            <a:avLst/>
            <a:gdLst>
              <a:gd name="connsiteX0" fmla="*/ 6858000 w 6858000"/>
              <a:gd name="connsiteY0" fmla="*/ 14535 h 5791331"/>
              <a:gd name="connsiteX1" fmla="*/ 6858000 w 6858000"/>
              <a:gd name="connsiteY1" fmla="*/ 5791331 h 5791331"/>
              <a:gd name="connsiteX2" fmla="*/ 0 w 6858000"/>
              <a:gd name="connsiteY2" fmla="*/ 5791330 h 5791331"/>
              <a:gd name="connsiteX3" fmla="*/ 0 w 6858000"/>
              <a:gd name="connsiteY3" fmla="*/ 0 h 5791331"/>
              <a:gd name="connsiteX4" fmla="*/ 145832 w 6858000"/>
              <a:gd name="connsiteY4" fmla="*/ 1175 h 5791331"/>
              <a:gd name="connsiteX5" fmla="*/ 2611132 w 6858000"/>
              <a:gd name="connsiteY5" fmla="*/ 48625 h 5791331"/>
              <a:gd name="connsiteX6" fmla="*/ 6643031 w 6858000"/>
              <a:gd name="connsiteY6" fmla="*/ 15010 h 5791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858000" h="5791331">
                <a:moveTo>
                  <a:pt x="6858000" y="14535"/>
                </a:moveTo>
                <a:lnTo>
                  <a:pt x="6858000" y="5791331"/>
                </a:lnTo>
                <a:lnTo>
                  <a:pt x="0" y="5791330"/>
                </a:lnTo>
                <a:lnTo>
                  <a:pt x="0" y="0"/>
                </a:lnTo>
                <a:lnTo>
                  <a:pt x="145832" y="1175"/>
                </a:lnTo>
                <a:cubicBezTo>
                  <a:pt x="886907" y="14750"/>
                  <a:pt x="2228596" y="125101"/>
                  <a:pt x="2611132" y="48625"/>
                </a:cubicBezTo>
                <a:cubicBezTo>
                  <a:pt x="2933352" y="-3056"/>
                  <a:pt x="5032814" y="16325"/>
                  <a:pt x="6643031" y="15010"/>
                </a:cubicBezTo>
                <a:close/>
              </a:path>
            </a:pathLst>
          </a:cu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solidFill>
                <a:schemeClr val="lt1"/>
              </a:solidFill>
            </a:endParaRPr>
          </a:p>
        </p:txBody>
      </p:sp>
      <p:pic>
        <p:nvPicPr>
          <p:cNvPr id="4" name="Picture 4" descr="A person posing for the camera&#10;&#10;Description automatically generated">
            <a:extLst>
              <a:ext uri="{FF2B5EF4-FFF2-40B4-BE49-F238E27FC236}">
                <a16:creationId xmlns:a16="http://schemas.microsoft.com/office/drawing/2014/main" id="{042BF531-5592-4252-AA38-82CC1DB80FD0}"/>
              </a:ext>
            </a:extLst>
          </p:cNvPr>
          <p:cNvPicPr>
            <a:picLocks noChangeAspect="1"/>
          </p:cNvPicPr>
          <p:nvPr/>
        </p:nvPicPr>
        <p:blipFill>
          <a:blip r:embed="rId2"/>
          <a:stretch>
            <a:fillRect/>
          </a:stretch>
        </p:blipFill>
        <p:spPr>
          <a:xfrm rot="660000">
            <a:off x="7800413" y="2258377"/>
            <a:ext cx="2992365" cy="4216018"/>
          </a:xfrm>
          <a:custGeom>
            <a:avLst/>
            <a:gdLst/>
            <a:ahLst/>
            <a:cxnLst/>
            <a:rect l="l" t="t" r="r" b="b"/>
            <a:pathLst>
              <a:path w="4284000" h="5409338">
                <a:moveTo>
                  <a:pt x="0" y="0"/>
                </a:moveTo>
                <a:lnTo>
                  <a:pt x="4284000" y="0"/>
                </a:lnTo>
                <a:lnTo>
                  <a:pt x="4284000" y="5409338"/>
                </a:lnTo>
                <a:lnTo>
                  <a:pt x="0" y="5409338"/>
                </a:lnTo>
                <a:close/>
              </a:path>
            </a:pathLst>
          </a:custGeom>
        </p:spPr>
      </p:pic>
      <p:pic>
        <p:nvPicPr>
          <p:cNvPr id="5" name="Picture 7" descr="A picture containing food&#10;&#10;Description automatically generated">
            <a:extLst>
              <a:ext uri="{FF2B5EF4-FFF2-40B4-BE49-F238E27FC236}">
                <a16:creationId xmlns:a16="http://schemas.microsoft.com/office/drawing/2014/main" id="{944720BF-5F28-4D06-9B01-A4B217471AAE}"/>
              </a:ext>
            </a:extLst>
          </p:cNvPr>
          <p:cNvPicPr>
            <a:picLocks noChangeAspect="1"/>
          </p:cNvPicPr>
          <p:nvPr/>
        </p:nvPicPr>
        <p:blipFill>
          <a:blip r:embed="rId3"/>
          <a:stretch>
            <a:fillRect/>
          </a:stretch>
        </p:blipFill>
        <p:spPr>
          <a:xfrm>
            <a:off x="7226060" y="92814"/>
            <a:ext cx="4137803" cy="1740938"/>
          </a:xfrm>
          <a:prstGeom prst="rect">
            <a:avLst/>
          </a:prstGeom>
        </p:spPr>
      </p:pic>
      <p:pic>
        <p:nvPicPr>
          <p:cNvPr id="6" name="Picture 6" descr="A child wearing a pink hat&#10;&#10;Description automatically generated">
            <a:extLst>
              <a:ext uri="{FF2B5EF4-FFF2-40B4-BE49-F238E27FC236}">
                <a16:creationId xmlns:a16="http://schemas.microsoft.com/office/drawing/2014/main" id="{341A8E28-7FC2-41DF-B3B6-4F7537FACCA6}"/>
              </a:ext>
            </a:extLst>
          </p:cNvPr>
          <p:cNvPicPr>
            <a:picLocks noChangeAspect="1"/>
          </p:cNvPicPr>
          <p:nvPr/>
        </p:nvPicPr>
        <p:blipFill>
          <a:blip r:embed="rId4"/>
          <a:stretch>
            <a:fillRect/>
          </a:stretch>
        </p:blipFill>
        <p:spPr>
          <a:xfrm>
            <a:off x="4886562" y="92015"/>
            <a:ext cx="3712839" cy="6573328"/>
          </a:xfrm>
          <a:prstGeom prst="rect">
            <a:avLst/>
          </a:prstGeom>
        </p:spPr>
      </p:pic>
    </p:spTree>
    <p:extLst>
      <p:ext uri="{BB962C8B-B14F-4D97-AF65-F5344CB8AC3E}">
        <p14:creationId xmlns:p14="http://schemas.microsoft.com/office/powerpoint/2010/main" val="1972689845"/>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linds(horizont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7" presetClass="entr" presetSubtype="10"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37"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900" decel="100000" fill="hold"/>
                                        <p:tgtEl>
                                          <p:spTgt spid="6"/>
                                        </p:tgtEl>
                                        <p:attrNameLst>
                                          <p:attrName>ppt_y</p:attrName>
                                        </p:attrNameLst>
                                      </p:cBhvr>
                                      <p:tavLst>
                                        <p:tav tm="0">
                                          <p:val>
                                            <p:strVal val="#ppt_y+1"/>
                                          </p:val>
                                        </p:tav>
                                        <p:tav tm="100000">
                                          <p:val>
                                            <p:strVal val="#ppt_y-.03"/>
                                          </p:val>
                                        </p:tav>
                                      </p:tavLst>
                                    </p:anim>
                                    <p:anim calcmode="lin" valueType="num">
                                      <p:cBhvr>
                                        <p:cTn id="27"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26A6288-E6B3-495D-9987-6DF8754C503E}"/>
              </a:ext>
            </a:extLst>
          </p:cNvPr>
          <p:cNvSpPr>
            <a:spLocks noGrp="1"/>
          </p:cNvSpPr>
          <p:nvPr>
            <p:ph type="title"/>
          </p:nvPr>
        </p:nvSpPr>
        <p:spPr>
          <a:xfrm>
            <a:off x="6480000" y="72860"/>
            <a:ext cx="4991961" cy="1477328"/>
          </a:xfrm>
        </p:spPr>
        <p:txBody>
          <a:bodyPr vert="horz" wrap="square" lIns="0" tIns="0" rIns="0" bIns="0" rtlCol="0" anchor="ctr" anchorCtr="0">
            <a:normAutofit fontScale="90000"/>
          </a:bodyPr>
          <a:lstStyle/>
          <a:p>
            <a:pPr algn="ctr">
              <a:lnSpc>
                <a:spcPct val="120000"/>
              </a:lnSpc>
              <a:spcBef>
                <a:spcPts val="1000"/>
              </a:spcBef>
            </a:pPr>
            <a:r>
              <a:rPr lang="en-US" sz="3200">
                <a:latin typeface="Franklin Gothic Medium"/>
                <a:ea typeface="+mj-lt"/>
                <a:cs typeface="+mj-lt"/>
              </a:rPr>
              <a:t>Chalice Lighting on Inherent Worth and Dignity</a:t>
            </a:r>
          </a:p>
          <a:p>
            <a:pPr algn="ctr">
              <a:lnSpc>
                <a:spcPct val="120000"/>
              </a:lnSpc>
              <a:spcBef>
                <a:spcPts val="1000"/>
              </a:spcBef>
            </a:pPr>
            <a:r>
              <a:rPr lang="en-US" sz="3200">
                <a:latin typeface="Franklin Gothic Medium"/>
                <a:ea typeface="+mj-lt"/>
                <a:cs typeface="+mj-lt"/>
              </a:rPr>
              <a:t>By Steve Stock</a:t>
            </a:r>
            <a:endParaRPr lang="en-US">
              <a:latin typeface="Franklin Gothic Medium"/>
            </a:endParaRPr>
          </a:p>
        </p:txBody>
      </p:sp>
      <p:pic>
        <p:nvPicPr>
          <p:cNvPr id="5" name="Picture 5" descr="A picture containing dark, sitting, light, sign&#10;&#10;Description automatically generated">
            <a:extLst>
              <a:ext uri="{FF2B5EF4-FFF2-40B4-BE49-F238E27FC236}">
                <a16:creationId xmlns:a16="http://schemas.microsoft.com/office/drawing/2014/main" id="{5FB2DCE9-C6C8-4831-8908-CCFD1E1CF7CD}"/>
              </a:ext>
            </a:extLst>
          </p:cNvPr>
          <p:cNvPicPr>
            <a:picLocks noGrp="1" noChangeAspect="1"/>
          </p:cNvPicPr>
          <p:nvPr>
            <p:ph type="pic" idx="1"/>
          </p:nvPr>
        </p:nvPicPr>
        <p:blipFill rotWithShape="1">
          <a:blip r:embed="rId2"/>
          <a:srcRect l="2403" r="11512"/>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4" name="Text Placeholder 3">
            <a:extLst>
              <a:ext uri="{FF2B5EF4-FFF2-40B4-BE49-F238E27FC236}">
                <a16:creationId xmlns:a16="http://schemas.microsoft.com/office/drawing/2014/main" id="{1ED15DA1-8769-4639-9EA6-E12F25008B0F}"/>
              </a:ext>
            </a:extLst>
          </p:cNvPr>
          <p:cNvSpPr>
            <a:spLocks noGrp="1"/>
          </p:cNvSpPr>
          <p:nvPr>
            <p:ph type="body" sz="half" idx="2"/>
          </p:nvPr>
        </p:nvSpPr>
        <p:spPr>
          <a:xfrm>
            <a:off x="6091812" y="2095902"/>
            <a:ext cx="5912112" cy="4610876"/>
          </a:xfrm>
        </p:spPr>
        <p:txBody>
          <a:bodyPr vert="horz" lIns="0" tIns="0" rIns="0" bIns="0" rtlCol="0" anchor="t">
            <a:normAutofit fontScale="92500"/>
          </a:bodyPr>
          <a:lstStyle/>
          <a:p>
            <a:pPr algn="ctr"/>
            <a:r>
              <a:rPr lang="en-US" sz="2800">
                <a:solidFill>
                  <a:srgbClr val="FFFFFF"/>
                </a:solidFill>
                <a:latin typeface="MS PGothic"/>
                <a:ea typeface="+mn-lt"/>
                <a:cs typeface="+mn-lt"/>
              </a:rPr>
              <a:t>We light this chalice to celebrate the inherent worth and dignity of every person; To reaffirm the historic pledge of liberal religion to seek that justice which transcends mere legality and moves toward the resolution of true equality; And to share that love which is ultimately beyond even our cherished reason, that love which unites us.</a:t>
            </a:r>
            <a:endParaRPr lang="en-US" sz="2800">
              <a:solidFill>
                <a:srgbClr val="FFFFFF"/>
              </a:solidFill>
              <a:latin typeface="MS PGothic"/>
            </a:endParaRPr>
          </a:p>
          <a:p>
            <a:pPr indent="-228600">
              <a:lnSpc>
                <a:spcPct val="110000"/>
              </a:lnSpc>
              <a:buFont typeface="The Hand Extrablack" panose="03070A02030502020204" pitchFamily="66" charset="0"/>
              <a:buChar char="•"/>
            </a:pPr>
            <a:endParaRPr lang="en-US" sz="1700" b="1" dirty="0"/>
          </a:p>
        </p:txBody>
      </p:sp>
    </p:spTree>
    <p:extLst>
      <p:ext uri="{BB962C8B-B14F-4D97-AF65-F5344CB8AC3E}">
        <p14:creationId xmlns:p14="http://schemas.microsoft.com/office/powerpoint/2010/main" val="2694279031"/>
      </p:ext>
    </p:extLst>
  </p:cSld>
  <p:clrMapOvr>
    <a:masterClrMapping/>
  </p:clrMapOvr>
  <mc:AlternateContent xmlns:mc="http://schemas.openxmlformats.org/markup-compatibility/2006" xmlns:p14="http://schemas.microsoft.com/office/powerpoint/2010/main">
    <mc:Choice Requires="p14">
      <p:transition spd="slow" p14:dur="3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7" name="Rectangle 16">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9" name="Rectangle 18">
            <a:extLst>
              <a:ext uri="{FF2B5EF4-FFF2-40B4-BE49-F238E27FC236}">
                <a16:creationId xmlns:a16="http://schemas.microsoft.com/office/drawing/2014/main" id="{5BB3780B-63EB-450D-A804-D6AA12F98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E0847A5-A329-48CD-B3A7-3892FF6DA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2F2C75A-8355-4E76-86F4-F954DA2FBDED}"/>
              </a:ext>
            </a:extLst>
          </p:cNvPr>
          <p:cNvSpPr>
            <a:spLocks noGrp="1"/>
          </p:cNvSpPr>
          <p:nvPr>
            <p:ph type="title"/>
          </p:nvPr>
        </p:nvSpPr>
        <p:spPr>
          <a:xfrm>
            <a:off x="633736" y="115993"/>
            <a:ext cx="4991961" cy="1477328"/>
          </a:xfrm>
        </p:spPr>
        <p:txBody>
          <a:bodyPr vert="horz" wrap="square" lIns="0" tIns="0" rIns="0" bIns="0" rtlCol="0" anchor="ctr" anchorCtr="0">
            <a:normAutofit/>
          </a:bodyPr>
          <a:lstStyle/>
          <a:p>
            <a:r>
              <a:rPr lang="en-US" sz="6600" b="1" dirty="0">
                <a:solidFill>
                  <a:schemeClr val="accent2">
                    <a:lumMod val="60000"/>
                    <a:lumOff val="40000"/>
                  </a:schemeClr>
                </a:solidFill>
                <a:latin typeface="Century"/>
                <a:ea typeface="Batang"/>
              </a:rPr>
              <a:t>The Chalice</a:t>
            </a:r>
          </a:p>
        </p:txBody>
      </p:sp>
      <p:sp>
        <p:nvSpPr>
          <p:cNvPr id="4" name="Text Placeholder 3">
            <a:extLst>
              <a:ext uri="{FF2B5EF4-FFF2-40B4-BE49-F238E27FC236}">
                <a16:creationId xmlns:a16="http://schemas.microsoft.com/office/drawing/2014/main" id="{51BC7A59-BA74-4F6A-9E9F-AF1B49D76D3F}"/>
              </a:ext>
            </a:extLst>
          </p:cNvPr>
          <p:cNvSpPr>
            <a:spLocks noGrp="1"/>
          </p:cNvSpPr>
          <p:nvPr>
            <p:ph type="body" sz="half" idx="2"/>
          </p:nvPr>
        </p:nvSpPr>
        <p:spPr>
          <a:xfrm>
            <a:off x="547472" y="1664581"/>
            <a:ext cx="4991962" cy="3216273"/>
          </a:xfrm>
        </p:spPr>
        <p:txBody>
          <a:bodyPr vert="horz" lIns="0" tIns="0" rIns="0" bIns="0" rtlCol="0" anchor="t">
            <a:noAutofit/>
          </a:bodyPr>
          <a:lstStyle/>
          <a:p>
            <a:pPr indent="-228600">
              <a:buFont typeface="The Hand Extrablack" panose="03070A02030502020204" pitchFamily="66" charset="0"/>
              <a:buChar char="•"/>
            </a:pPr>
            <a:r>
              <a:rPr lang="en-US" sz="2400" i="1" dirty="0">
                <a:solidFill>
                  <a:schemeClr val="tx1"/>
                </a:solidFill>
                <a:latin typeface="Corbel"/>
                <a:ea typeface="+mn-lt"/>
                <a:cs typeface="+mn-lt"/>
              </a:rPr>
              <a:t>In the center of the picture is a flaming chalice, which represents the Unitarian Universalist Association (UUA) and is a known symbol for their faith. At the opening of a Unitarian Universalist </a:t>
            </a:r>
            <a:r>
              <a:rPr lang="en-US" sz="2400" i="1">
                <a:solidFill>
                  <a:schemeClr val="tx1"/>
                </a:solidFill>
                <a:latin typeface="Corbel"/>
                <a:ea typeface="+mn-lt"/>
                <a:cs typeface="+mn-lt"/>
              </a:rPr>
              <a:t>worship service, many light a flame inside </a:t>
            </a:r>
            <a:r>
              <a:rPr lang="en-US" sz="2400" i="1" dirty="0">
                <a:solidFill>
                  <a:schemeClr val="tx1"/>
                </a:solidFill>
                <a:latin typeface="Corbel"/>
                <a:ea typeface="+mn-lt"/>
                <a:cs typeface="+mn-lt"/>
              </a:rPr>
              <a:t>a chalice which unites members in worship as being a visual, concrete manifestation of their joined spirits.</a:t>
            </a:r>
            <a:endParaRPr lang="en-US" sz="2400" i="1" dirty="0">
              <a:solidFill>
                <a:schemeClr val="tx1"/>
              </a:solidFill>
              <a:latin typeface="Corbel"/>
            </a:endParaRPr>
          </a:p>
        </p:txBody>
      </p:sp>
      <p:pic>
        <p:nvPicPr>
          <p:cNvPr id="6" name="Picture 6" descr="A picture containing photo, table, different, couple&#10;&#10;Description automatically generated">
            <a:extLst>
              <a:ext uri="{FF2B5EF4-FFF2-40B4-BE49-F238E27FC236}">
                <a16:creationId xmlns:a16="http://schemas.microsoft.com/office/drawing/2014/main" id="{1CE42BED-A85E-4583-BAF2-EC0619A96AD5}"/>
              </a:ext>
            </a:extLst>
          </p:cNvPr>
          <p:cNvPicPr>
            <a:picLocks noChangeAspect="1"/>
          </p:cNvPicPr>
          <p:nvPr/>
        </p:nvPicPr>
        <p:blipFill>
          <a:blip r:embed="rId2"/>
          <a:stretch>
            <a:fillRect/>
          </a:stretch>
        </p:blipFill>
        <p:spPr>
          <a:xfrm>
            <a:off x="7398588" y="3604126"/>
            <a:ext cx="4799163" cy="3200955"/>
          </a:xfrm>
          <a:prstGeom prst="rect">
            <a:avLst/>
          </a:prstGeom>
        </p:spPr>
      </p:pic>
      <p:pic>
        <p:nvPicPr>
          <p:cNvPr id="12" name="Picture 12" descr="A picture containing building, sitting, dark, window&#10;&#10;Description automatically generated">
            <a:extLst>
              <a:ext uri="{FF2B5EF4-FFF2-40B4-BE49-F238E27FC236}">
                <a16:creationId xmlns:a16="http://schemas.microsoft.com/office/drawing/2014/main" id="{ED808A4E-5A95-40D5-A11B-3C5DACF95B1F}"/>
              </a:ext>
            </a:extLst>
          </p:cNvPr>
          <p:cNvPicPr>
            <a:picLocks noGrp="1" noChangeAspect="1"/>
          </p:cNvPicPr>
          <p:nvPr>
            <p:ph idx="1"/>
          </p:nvPr>
        </p:nvPicPr>
        <p:blipFill rotWithShape="1">
          <a:blip r:embed="rId3"/>
          <a:srcRect l="4302" r="6160" b="1"/>
          <a:stretch/>
        </p:blipFill>
        <p:spPr>
          <a:xfrm>
            <a:off x="5524411" y="121070"/>
            <a:ext cx="3751273" cy="3765091"/>
          </a:xfrm>
          <a:custGeom>
            <a:avLst/>
            <a:gdLst/>
            <a:ahLst/>
            <a:cxnLst/>
            <a:rect l="l" t="t" r="r" b="b"/>
            <a:pathLst>
              <a:path w="5361537" h="5404109">
                <a:moveTo>
                  <a:pt x="2870828" y="1041"/>
                </a:moveTo>
                <a:cubicBezTo>
                  <a:pt x="3203581" y="14830"/>
                  <a:pt x="3513736" y="163111"/>
                  <a:pt x="3800184" y="290250"/>
                </a:cubicBezTo>
                <a:cubicBezTo>
                  <a:pt x="4171154" y="479730"/>
                  <a:pt x="4508586" y="661721"/>
                  <a:pt x="4702438" y="1026076"/>
                </a:cubicBezTo>
                <a:lnTo>
                  <a:pt x="4959549" y="1326248"/>
                </a:lnTo>
                <a:cubicBezTo>
                  <a:pt x="5129003" y="1601579"/>
                  <a:pt x="5186377" y="1874538"/>
                  <a:pt x="5266423" y="2173276"/>
                </a:cubicBezTo>
                <a:cubicBezTo>
                  <a:pt x="5322579" y="2382854"/>
                  <a:pt x="5370498" y="2561686"/>
                  <a:pt x="5358128" y="2694064"/>
                </a:cubicBezTo>
                <a:cubicBezTo>
                  <a:pt x="5387135" y="3102588"/>
                  <a:pt x="5225012" y="3513996"/>
                  <a:pt x="5101614" y="3771685"/>
                </a:cubicBezTo>
                <a:cubicBezTo>
                  <a:pt x="4997551" y="4040670"/>
                  <a:pt x="4756585" y="4494622"/>
                  <a:pt x="4442699" y="4781934"/>
                </a:cubicBezTo>
                <a:cubicBezTo>
                  <a:pt x="4128813" y="5069245"/>
                  <a:pt x="3867535" y="5122778"/>
                  <a:pt x="3526897" y="5225036"/>
                </a:cubicBezTo>
                <a:cubicBezTo>
                  <a:pt x="3186396" y="5327806"/>
                  <a:pt x="2777866" y="5432329"/>
                  <a:pt x="2398771" y="5397154"/>
                </a:cubicBezTo>
                <a:cubicBezTo>
                  <a:pt x="2019540" y="5361468"/>
                  <a:pt x="1637694" y="5196321"/>
                  <a:pt x="1251137" y="5011566"/>
                </a:cubicBezTo>
                <a:cubicBezTo>
                  <a:pt x="928921" y="4825498"/>
                  <a:pt x="428548" y="4335676"/>
                  <a:pt x="348364" y="4036426"/>
                </a:cubicBezTo>
                <a:cubicBezTo>
                  <a:pt x="268180" y="3737176"/>
                  <a:pt x="-82248" y="2964977"/>
                  <a:pt x="17820" y="2441683"/>
                </a:cubicBezTo>
                <a:cubicBezTo>
                  <a:pt x="117889" y="1918389"/>
                  <a:pt x="122569" y="1757316"/>
                  <a:pt x="362894" y="1276624"/>
                </a:cubicBezTo>
                <a:cubicBezTo>
                  <a:pt x="659155" y="828176"/>
                  <a:pt x="1338551" y="373177"/>
                  <a:pt x="1764257" y="227256"/>
                </a:cubicBezTo>
                <a:cubicBezTo>
                  <a:pt x="2005919" y="114722"/>
                  <a:pt x="2440806" y="61902"/>
                  <a:pt x="2530583" y="37846"/>
                </a:cubicBezTo>
                <a:cubicBezTo>
                  <a:pt x="2646482" y="6791"/>
                  <a:pt x="2759910" y="-3556"/>
                  <a:pt x="2870828" y="1041"/>
                </a:cubicBezTo>
                <a:close/>
              </a:path>
            </a:pathLst>
          </a:custGeom>
        </p:spPr>
      </p:pic>
      <p:pic>
        <p:nvPicPr>
          <p:cNvPr id="7" name="Picture 7" descr="A picture containing glass, drawing&#10;&#10;Description automatically generated">
            <a:extLst>
              <a:ext uri="{FF2B5EF4-FFF2-40B4-BE49-F238E27FC236}">
                <a16:creationId xmlns:a16="http://schemas.microsoft.com/office/drawing/2014/main" id="{668DDBC7-E7A6-4505-9A7A-72E40E500572}"/>
              </a:ext>
            </a:extLst>
          </p:cNvPr>
          <p:cNvPicPr>
            <a:picLocks noChangeAspect="1"/>
          </p:cNvPicPr>
          <p:nvPr/>
        </p:nvPicPr>
        <p:blipFill>
          <a:blip r:embed="rId4"/>
          <a:stretch>
            <a:fillRect/>
          </a:stretch>
        </p:blipFill>
        <p:spPr>
          <a:xfrm flipH="1">
            <a:off x="9796567" y="523336"/>
            <a:ext cx="2073544" cy="2375141"/>
          </a:xfrm>
          <a:prstGeom prst="rect">
            <a:avLst/>
          </a:prstGeom>
        </p:spPr>
      </p:pic>
    </p:spTree>
    <p:extLst>
      <p:ext uri="{BB962C8B-B14F-4D97-AF65-F5344CB8AC3E}">
        <p14:creationId xmlns:p14="http://schemas.microsoft.com/office/powerpoint/2010/main" val="903345000"/>
      </p:ext>
    </p:extLst>
  </p:cSld>
  <p:clrMapOvr>
    <a:masterClrMapping/>
  </p:clrMapOvr>
  <mc:AlternateContent xmlns:mc="http://schemas.openxmlformats.org/markup-compatibility/2006" xmlns:p14="http://schemas.microsoft.com/office/powerpoint/2010/main">
    <mc:Choice Requires="p14">
      <p:transition spd="slow" p14:dur="20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mph" presetSubtype="0" fill="hold" nodeType="clickEffect">
                                  <p:stCondLst>
                                    <p:cond delay="0"/>
                                  </p:stCondLst>
                                  <p:childTnLst>
                                    <p:animScale>
                                      <p:cBhvr>
                                        <p:cTn id="11" dur="2000" fill="hold"/>
                                        <p:tgtEl>
                                          <p:spTgt spid="7"/>
                                        </p:tgtEl>
                                      </p:cBhvr>
                                      <p:by x="150000" y="150000"/>
                                    </p:animScale>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500" fill="hold"/>
                                        <p:tgtEl>
                                          <p:spTgt spid="12"/>
                                        </p:tgtEl>
                                        <p:attrNameLst>
                                          <p:attrName>ppt_w</p:attrName>
                                        </p:attrNameLst>
                                      </p:cBhvr>
                                      <p:tavLst>
                                        <p:tav tm="0">
                                          <p:val>
                                            <p:fltVal val="0"/>
                                          </p:val>
                                        </p:tav>
                                        <p:tav tm="100000">
                                          <p:val>
                                            <p:strVal val="#ppt_w"/>
                                          </p:val>
                                        </p:tav>
                                      </p:tavLst>
                                    </p:anim>
                                    <p:anim calcmode="lin" valueType="num">
                                      <p:cBhvr>
                                        <p:cTn id="17" dur="500" fill="hold"/>
                                        <p:tgtEl>
                                          <p:spTgt spid="12"/>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linds(horizontal)">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4" presetClass="entr" presetSubtype="16"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box(in)">
                                      <p:cBhvr>
                                        <p:cTn id="2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674F05C-28D6-46E6-91BA-39F203466230}"/>
              </a:ext>
            </a:extLst>
          </p:cNvPr>
          <p:cNvSpPr>
            <a:spLocks noGrp="1"/>
          </p:cNvSpPr>
          <p:nvPr>
            <p:ph type="title"/>
          </p:nvPr>
        </p:nvSpPr>
        <p:spPr>
          <a:xfrm>
            <a:off x="657171" y="-358461"/>
            <a:ext cx="4991961" cy="1477328"/>
          </a:xfrm>
        </p:spPr>
        <p:txBody>
          <a:bodyPr wrap="square" anchor="ctr">
            <a:normAutofit/>
          </a:bodyPr>
          <a:lstStyle/>
          <a:p>
            <a:pPr algn="ctr"/>
            <a:r>
              <a:rPr lang="en-US" sz="3400">
                <a:latin typeface="Georgia"/>
                <a:ea typeface="Gulim"/>
              </a:rPr>
              <a:t>Quotes on "Dignity"</a:t>
            </a:r>
            <a:endParaRPr lang="en-US"/>
          </a:p>
        </p:txBody>
      </p:sp>
      <p:pic>
        <p:nvPicPr>
          <p:cNvPr id="4" name="Picture 4" descr="Sakura Pusheen">
            <a:extLst>
              <a:ext uri="{FF2B5EF4-FFF2-40B4-BE49-F238E27FC236}">
                <a16:creationId xmlns:a16="http://schemas.microsoft.com/office/drawing/2014/main" id="{2E092EEE-8415-471C-A9A8-FAD24B8E1033}"/>
              </a:ext>
            </a:extLst>
          </p:cNvPr>
          <p:cNvPicPr>
            <a:picLocks noChangeAspect="1"/>
          </p:cNvPicPr>
          <p:nvPr/>
        </p:nvPicPr>
        <p:blipFill rotWithShape="1">
          <a:blip r:embed="rId2"/>
          <a:srcRect l="6125" r="7790"/>
          <a:stretch/>
        </p:blipFill>
        <p:spPr>
          <a:xfrm>
            <a:off x="-186887" y="8"/>
            <a:ext cx="4077781" cy="4672633"/>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3" name="Content Placeholder 2">
            <a:extLst>
              <a:ext uri="{FF2B5EF4-FFF2-40B4-BE49-F238E27FC236}">
                <a16:creationId xmlns:a16="http://schemas.microsoft.com/office/drawing/2014/main" id="{20C656F9-9C17-4522-BD40-16A46D39941C}"/>
              </a:ext>
            </a:extLst>
          </p:cNvPr>
          <p:cNvSpPr>
            <a:spLocks noGrp="1"/>
          </p:cNvSpPr>
          <p:nvPr>
            <p:ph idx="1"/>
          </p:nvPr>
        </p:nvSpPr>
        <p:spPr>
          <a:xfrm>
            <a:off x="6451246" y="241223"/>
            <a:ext cx="4991962" cy="6451177"/>
          </a:xfrm>
        </p:spPr>
        <p:txBody>
          <a:bodyPr vert="horz" lIns="0" tIns="0" rIns="0" bIns="0" rtlCol="0" anchor="t">
            <a:noAutofit/>
          </a:bodyPr>
          <a:lstStyle/>
          <a:p>
            <a:pPr>
              <a:lnSpc>
                <a:spcPct val="110000"/>
              </a:lnSpc>
              <a:buFont typeface="The Hand Extrablack,Sans-Serif" panose="03070A02030502020204" pitchFamily="66" charset="0"/>
            </a:pPr>
            <a:r>
              <a:rPr lang="en-US" sz="2400">
                <a:solidFill>
                  <a:srgbClr val="FFFFFF"/>
                </a:solidFill>
                <a:latin typeface="Garamond"/>
                <a:ea typeface="+mn-lt"/>
                <a:cs typeface="+mn-lt"/>
              </a:rPr>
              <a:t>“Democracy is not just the right to vote, it is the right to live in dignity.”</a:t>
            </a:r>
            <a:br>
              <a:rPr lang="en-US" sz="2400" dirty="0">
                <a:latin typeface="Garamond"/>
                <a:ea typeface="+mn-lt"/>
                <a:cs typeface="+mn-lt"/>
              </a:rPr>
            </a:br>
            <a:r>
              <a:rPr lang="en-US" sz="2400">
                <a:solidFill>
                  <a:srgbClr val="FFFFFF"/>
                </a:solidFill>
                <a:latin typeface="Garamond"/>
                <a:ea typeface="+mn-lt"/>
                <a:cs typeface="+mn-lt"/>
              </a:rPr>
              <a:t>― Naomi Klein</a:t>
            </a:r>
            <a:endParaRPr lang="en-US" sz="2400" dirty="0">
              <a:solidFill>
                <a:srgbClr val="FFFFFF"/>
              </a:solidFill>
              <a:latin typeface="Consolas"/>
              <a:ea typeface="+mn-lt"/>
              <a:cs typeface="+mn-lt"/>
            </a:endParaRPr>
          </a:p>
          <a:p>
            <a:pPr marL="0" indent="0">
              <a:lnSpc>
                <a:spcPct val="110000"/>
              </a:lnSpc>
              <a:buNone/>
            </a:pPr>
            <a:endParaRPr lang="en-US" sz="2100" dirty="0">
              <a:ea typeface="+mn-lt"/>
              <a:cs typeface="+mn-lt"/>
            </a:endParaRPr>
          </a:p>
          <a:p>
            <a:pPr>
              <a:lnSpc>
                <a:spcPct val="110000"/>
              </a:lnSpc>
              <a:buFont typeface="The Hand Extrablack,Sans-Serif" panose="03070A02030502020204" pitchFamily="66" charset="0"/>
            </a:pPr>
            <a:r>
              <a:rPr lang="en-US" sz="2100">
                <a:solidFill>
                  <a:srgbClr val="FFFFFF"/>
                </a:solidFill>
                <a:ea typeface="+mn-lt"/>
                <a:cs typeface="+mn-lt"/>
              </a:rPr>
              <a:t>“The call to the creative life is a call to dignity, to a life of vulnerability and adventure and the call to a life that exquisite excitement and indeed ecstasy will often visit.”</a:t>
            </a:r>
            <a:br>
              <a:rPr lang="en-US" sz="2100" dirty="0">
                <a:ea typeface="+mn-lt"/>
                <a:cs typeface="+mn-lt"/>
              </a:rPr>
            </a:br>
            <a:r>
              <a:rPr lang="en-US" sz="2100">
                <a:solidFill>
                  <a:srgbClr val="FFFFFF"/>
                </a:solidFill>
                <a:ea typeface="+mn-lt"/>
                <a:cs typeface="+mn-lt"/>
              </a:rPr>
              <a:t>― </a:t>
            </a:r>
            <a:r>
              <a:rPr lang="en-US" sz="2100" b="1">
                <a:solidFill>
                  <a:srgbClr val="FFFFFF"/>
                </a:solidFill>
                <a:ea typeface="+mn-lt"/>
                <a:cs typeface="+mn-lt"/>
              </a:rPr>
              <a:t>John O'Donohue</a:t>
            </a:r>
            <a:endParaRPr lang="en-US" sz="2100" b="1" dirty="0">
              <a:solidFill>
                <a:srgbClr val="FFFFFF"/>
              </a:solidFill>
              <a:ea typeface="+mn-lt"/>
              <a:cs typeface="+mn-lt"/>
            </a:endParaRPr>
          </a:p>
          <a:p>
            <a:pPr marL="0" indent="0">
              <a:lnSpc>
                <a:spcPct val="110000"/>
              </a:lnSpc>
              <a:buNone/>
            </a:pPr>
            <a:endParaRPr lang="en-US" sz="2100" dirty="0">
              <a:solidFill>
                <a:srgbClr val="FFFFFF"/>
              </a:solidFill>
              <a:ea typeface="+mn-lt"/>
              <a:cs typeface="+mn-lt"/>
            </a:endParaRPr>
          </a:p>
          <a:p>
            <a:pPr>
              <a:lnSpc>
                <a:spcPct val="110000"/>
              </a:lnSpc>
              <a:buFont typeface="The Hand Extrablack,Sans-Serif" panose="03070A02030502020204" pitchFamily="66" charset="0"/>
              <a:buChar char="•"/>
            </a:pPr>
            <a:r>
              <a:rPr lang="en-US" sz="2100" i="1">
                <a:solidFill>
                  <a:srgbClr val="FFFFFF"/>
                </a:solidFill>
                <a:latin typeface="SimHei"/>
                <a:ea typeface="+mn-lt"/>
                <a:cs typeface="+mn-lt"/>
              </a:rPr>
              <a:t>Every life deserves a certain amount of dignity, no matter how poor or damaged the shell that carries it.</a:t>
            </a:r>
            <a:br>
              <a:rPr lang="en-US" sz="2100" i="1" dirty="0">
                <a:latin typeface="SimHei"/>
                <a:ea typeface="+mn-lt"/>
                <a:cs typeface="+mn-lt"/>
              </a:rPr>
            </a:br>
            <a:r>
              <a:rPr lang="en-US" sz="2100">
                <a:solidFill>
                  <a:srgbClr val="FFFFFF"/>
                </a:solidFill>
                <a:latin typeface="SimHei"/>
                <a:ea typeface="+mn-lt"/>
                <a:cs typeface="+mn-lt"/>
              </a:rPr>
              <a:t>― </a:t>
            </a:r>
            <a:r>
              <a:rPr lang="en-US" sz="2100" b="1" i="1">
                <a:solidFill>
                  <a:srgbClr val="FFFFFF"/>
                </a:solidFill>
                <a:latin typeface="SimHei"/>
                <a:ea typeface="+mn-lt"/>
                <a:cs typeface="+mn-lt"/>
              </a:rPr>
              <a:t>Rick Bragg</a:t>
            </a:r>
            <a:endParaRPr lang="en-US" sz="2100" b="1">
              <a:solidFill>
                <a:srgbClr val="FFFFFF"/>
              </a:solidFill>
              <a:latin typeface="SimHei"/>
            </a:endParaRPr>
          </a:p>
        </p:txBody>
      </p:sp>
      <p:pic>
        <p:nvPicPr>
          <p:cNvPr id="5" name="Picture 5" descr="A picture containing indoor, table, cake, child&#10;&#10;Description automatically generated">
            <a:extLst>
              <a:ext uri="{FF2B5EF4-FFF2-40B4-BE49-F238E27FC236}">
                <a16:creationId xmlns:a16="http://schemas.microsoft.com/office/drawing/2014/main" id="{46790194-3A88-4F66-B4CC-E826C6E2C6B8}"/>
              </a:ext>
            </a:extLst>
          </p:cNvPr>
          <p:cNvPicPr>
            <a:picLocks noChangeAspect="1"/>
          </p:cNvPicPr>
          <p:nvPr/>
        </p:nvPicPr>
        <p:blipFill>
          <a:blip r:embed="rId3"/>
          <a:stretch>
            <a:fillRect/>
          </a:stretch>
        </p:blipFill>
        <p:spPr>
          <a:xfrm>
            <a:off x="2251495" y="4324908"/>
            <a:ext cx="3936521" cy="2248224"/>
          </a:xfrm>
          <a:prstGeom prst="rect">
            <a:avLst/>
          </a:prstGeom>
        </p:spPr>
      </p:pic>
      <p:pic>
        <p:nvPicPr>
          <p:cNvPr id="7" name="Picture 7" descr="A close up of a flower&#10;&#10;Description automatically generated">
            <a:extLst>
              <a:ext uri="{FF2B5EF4-FFF2-40B4-BE49-F238E27FC236}">
                <a16:creationId xmlns:a16="http://schemas.microsoft.com/office/drawing/2014/main" id="{E5D29E01-6CF6-45C2-8D70-C4DB1FE68A23}"/>
              </a:ext>
            </a:extLst>
          </p:cNvPr>
          <p:cNvPicPr>
            <a:picLocks noChangeAspect="1"/>
          </p:cNvPicPr>
          <p:nvPr/>
        </p:nvPicPr>
        <p:blipFill>
          <a:blip r:embed="rId4"/>
          <a:stretch>
            <a:fillRect/>
          </a:stretch>
        </p:blipFill>
        <p:spPr>
          <a:xfrm>
            <a:off x="3444815" y="1178734"/>
            <a:ext cx="2743200" cy="2660230"/>
          </a:xfrm>
          <a:prstGeom prst="rect">
            <a:avLst/>
          </a:prstGeom>
        </p:spPr>
      </p:pic>
    </p:spTree>
    <p:extLst>
      <p:ext uri="{BB962C8B-B14F-4D97-AF65-F5344CB8AC3E}">
        <p14:creationId xmlns:p14="http://schemas.microsoft.com/office/powerpoint/2010/main" val="10121170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5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wipe(down)">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up)">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0" end="0"/>
                                            </p:txEl>
                                          </p:spTgt>
                                        </p:tgtEl>
                                        <p:attrNameLst>
                                          <p:attrName>style.visibility</p:attrName>
                                        </p:attrNameLst>
                                      </p:cBhvr>
                                      <p:to>
                                        <p:strVal val="visible"/>
                                      </p:to>
                                    </p:set>
                                    <p:animEffect transition="in" filter="wipe(up)">
                                      <p:cBhvr>
                                        <p:cTn id="27" dur="500"/>
                                        <p:tgtEl>
                                          <p:spTgt spid="3">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wipe(up)">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wipe(up)">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4DE7C6-5B36-4496-8C4E-B9339A3DFB68}"/>
              </a:ext>
            </a:extLst>
          </p:cNvPr>
          <p:cNvSpPr>
            <a:spLocks noGrp="1"/>
          </p:cNvSpPr>
          <p:nvPr>
            <p:ph type="title"/>
          </p:nvPr>
        </p:nvSpPr>
        <p:spPr>
          <a:xfrm>
            <a:off x="734377" y="159124"/>
            <a:ext cx="10728322" cy="1477328"/>
          </a:xfrm>
        </p:spPr>
        <p:txBody>
          <a:bodyPr/>
          <a:lstStyle/>
          <a:p>
            <a:pPr algn="ctr"/>
            <a:r>
              <a:rPr lang="en-US" sz="3100">
                <a:latin typeface="STKaiti"/>
                <a:ea typeface="STKaiti"/>
              </a:rPr>
              <a:t>The Congregation Pauses for a Moment to Share </a:t>
            </a:r>
            <a:br>
              <a:rPr lang="en-US" sz="3100" dirty="0">
                <a:latin typeface="STKaiti"/>
              </a:rPr>
            </a:br>
            <a:r>
              <a:rPr lang="en-US" sz="3100" dirty="0">
                <a:latin typeface="STKaiti"/>
                <a:ea typeface="STKaiti"/>
              </a:rPr>
              <a:t>"Joys and Concerns"</a:t>
            </a:r>
          </a:p>
        </p:txBody>
      </p:sp>
      <p:sp>
        <p:nvSpPr>
          <p:cNvPr id="3" name="Content Placeholder 2">
            <a:extLst>
              <a:ext uri="{FF2B5EF4-FFF2-40B4-BE49-F238E27FC236}">
                <a16:creationId xmlns:a16="http://schemas.microsoft.com/office/drawing/2014/main" id="{D15959D5-AFE4-4F5D-8A3E-102FBD2F4679}"/>
              </a:ext>
            </a:extLst>
          </p:cNvPr>
          <p:cNvSpPr>
            <a:spLocks noGrp="1"/>
          </p:cNvSpPr>
          <p:nvPr>
            <p:ph sz="half" idx="1"/>
          </p:nvPr>
        </p:nvSpPr>
        <p:spPr>
          <a:xfrm>
            <a:off x="734377" y="2857902"/>
            <a:ext cx="5003800" cy="3234575"/>
          </a:xfrm>
        </p:spPr>
        <p:txBody>
          <a:bodyPr vert="horz" lIns="0" tIns="0" rIns="0" bIns="0" rtlCol="0" anchor="t">
            <a:normAutofit fontScale="92500"/>
          </a:bodyPr>
          <a:lstStyle/>
          <a:p>
            <a:pPr>
              <a:buFont typeface="Wingdings" panose="03070A02030502020204" pitchFamily="66" charset="0"/>
              <a:buChar char="q"/>
            </a:pPr>
            <a:r>
              <a:rPr lang="en-US">
                <a:solidFill>
                  <a:srgbClr val="FFFFFF"/>
                </a:solidFill>
                <a:latin typeface="Tahoma"/>
                <a:ea typeface="Tahoma"/>
                <a:cs typeface="Tahoma"/>
              </a:rPr>
              <a:t> One member wishes another Happy Birthday </a:t>
            </a:r>
            <a:endParaRPr lang="en-US">
              <a:solidFill>
                <a:srgbClr val="FFFFFF">
                  <a:alpha val="58000"/>
                </a:srgbClr>
              </a:solidFill>
              <a:latin typeface="Tahoma"/>
              <a:ea typeface="Tahoma"/>
              <a:cs typeface="Tahoma"/>
            </a:endParaRPr>
          </a:p>
          <a:p>
            <a:pPr>
              <a:buFont typeface="Wingdings" panose="03070A02030502020204" pitchFamily="66" charset="0"/>
              <a:buChar char="q"/>
            </a:pPr>
            <a:r>
              <a:rPr lang="en-US">
                <a:solidFill>
                  <a:srgbClr val="FFFFFF"/>
                </a:solidFill>
                <a:latin typeface="Tahoma"/>
                <a:ea typeface="Tahoma"/>
                <a:cs typeface="Tahoma"/>
              </a:rPr>
              <a:t> One talks about the devastation of Lake Charles by Hurricane Laura </a:t>
            </a:r>
          </a:p>
          <a:p>
            <a:pPr>
              <a:buFont typeface="Wingdings" panose="03070A02030502020204" pitchFamily="66" charset="0"/>
              <a:buChar char="q"/>
            </a:pPr>
            <a:r>
              <a:rPr lang="en-US">
                <a:solidFill>
                  <a:srgbClr val="FFFFFF"/>
                </a:solidFill>
                <a:latin typeface="Tahoma"/>
                <a:ea typeface="Tahoma"/>
                <a:cs typeface="Tahoma"/>
              </a:rPr>
              <a:t> One has a friend that she is worried about being a home health nurse during COVID</a:t>
            </a:r>
            <a:endParaRPr lang="en-US">
              <a:solidFill>
                <a:srgbClr val="FFFFFF">
                  <a:alpha val="58000"/>
                </a:srgbClr>
              </a:solidFill>
              <a:latin typeface="Tahoma"/>
              <a:ea typeface="Tahoma"/>
              <a:cs typeface="Tahoma"/>
            </a:endParaRPr>
          </a:p>
          <a:p>
            <a:pPr>
              <a:buFont typeface="Wingdings" panose="03070A02030502020204" pitchFamily="66" charset="0"/>
              <a:buChar char="q"/>
            </a:pPr>
            <a:r>
              <a:rPr lang="en-US">
                <a:solidFill>
                  <a:srgbClr val="FFFFFF"/>
                </a:solidFill>
                <a:latin typeface="Tahoma"/>
                <a:ea typeface="Tahoma"/>
                <a:cs typeface="Tahoma"/>
              </a:rPr>
              <a:t> Another talks about how a neighbor passed away recently</a:t>
            </a:r>
            <a:endParaRPr lang="en-US" dirty="0">
              <a:solidFill>
                <a:srgbClr val="FFFFFF">
                  <a:alpha val="58000"/>
                </a:srgbClr>
              </a:solidFill>
              <a:latin typeface="Tahoma"/>
              <a:ea typeface="Tahoma"/>
              <a:cs typeface="Tahoma"/>
            </a:endParaRPr>
          </a:p>
        </p:txBody>
      </p:sp>
      <p:sp>
        <p:nvSpPr>
          <p:cNvPr id="4" name="Content Placeholder 3">
            <a:extLst>
              <a:ext uri="{FF2B5EF4-FFF2-40B4-BE49-F238E27FC236}">
                <a16:creationId xmlns:a16="http://schemas.microsoft.com/office/drawing/2014/main" id="{FC77888A-4699-4A81-AFDF-B657E994ECD6}"/>
              </a:ext>
            </a:extLst>
          </p:cNvPr>
          <p:cNvSpPr>
            <a:spLocks noGrp="1"/>
          </p:cNvSpPr>
          <p:nvPr>
            <p:ph sz="half" idx="2"/>
          </p:nvPr>
        </p:nvSpPr>
        <p:spPr>
          <a:xfrm>
            <a:off x="6185230" y="2857902"/>
            <a:ext cx="5276971" cy="3694651"/>
          </a:xfrm>
        </p:spPr>
        <p:txBody>
          <a:bodyPr vert="horz" lIns="0" tIns="0" rIns="0" bIns="0" rtlCol="0" anchor="t">
            <a:normAutofit fontScale="92500"/>
          </a:bodyPr>
          <a:lstStyle/>
          <a:p>
            <a:pPr>
              <a:buFont typeface="Wingdings" panose="03070A02030502020204" pitchFamily="66" charset="0"/>
              <a:buChar char="q"/>
            </a:pPr>
            <a:r>
              <a:rPr lang="en-US" sz="2200">
                <a:solidFill>
                  <a:srgbClr val="FFFFFF"/>
                </a:solidFill>
                <a:latin typeface="Gill Sans MT"/>
              </a:rPr>
              <a:t> I raise my hand and speak about feeling welcome and how  surprised I am about how much I was enjoying myself during the meeting  </a:t>
            </a:r>
            <a:endParaRPr lang="en-US" sz="2200">
              <a:solidFill>
                <a:srgbClr val="FFFFFF">
                  <a:alpha val="58000"/>
                </a:srgbClr>
              </a:solidFill>
              <a:latin typeface="Gill Sans MT"/>
            </a:endParaRPr>
          </a:p>
          <a:p>
            <a:pPr>
              <a:buFont typeface="Wingdings" panose="03070A02030502020204" pitchFamily="66" charset="0"/>
              <a:buChar char="q"/>
            </a:pPr>
            <a:r>
              <a:rPr lang="en-US" sz="2200">
                <a:solidFill>
                  <a:srgbClr val="FFFFFF"/>
                </a:solidFill>
                <a:latin typeface="Gill Sans MT"/>
              </a:rPr>
              <a:t> My concern was about how hard of a time I've been having adjusting to what I dub as "civilian life" after having left my job unexpectedly on the last </a:t>
            </a:r>
            <a:r>
              <a:rPr lang="en-US" sz="2200" dirty="0">
                <a:solidFill>
                  <a:srgbClr val="FFFFFF"/>
                </a:solidFill>
                <a:latin typeface="Gill Sans MT"/>
              </a:rPr>
              <a:t>day of July.</a:t>
            </a:r>
            <a:endParaRPr lang="en-US" sz="2200">
              <a:solidFill>
                <a:srgbClr val="FFFFFF">
                  <a:alpha val="58000"/>
                </a:srgbClr>
              </a:solidFill>
              <a:latin typeface="Gill Sans MT"/>
            </a:endParaRPr>
          </a:p>
          <a:p>
            <a:pPr marL="0" indent="0">
              <a:buNone/>
            </a:pPr>
            <a:endParaRPr lang="en-US" dirty="0">
              <a:solidFill>
                <a:srgbClr val="FFFFFF">
                  <a:alpha val="58000"/>
                </a:srgbClr>
              </a:solidFill>
            </a:endParaRPr>
          </a:p>
        </p:txBody>
      </p:sp>
      <p:pic>
        <p:nvPicPr>
          <p:cNvPr id="5" name="Picture 5" descr="A close up of a logo&#10;&#10;Description automatically generated">
            <a:extLst>
              <a:ext uri="{FF2B5EF4-FFF2-40B4-BE49-F238E27FC236}">
                <a16:creationId xmlns:a16="http://schemas.microsoft.com/office/drawing/2014/main" id="{BC525ED6-CCF3-4F49-BA43-CB25FD6931DD}"/>
              </a:ext>
            </a:extLst>
          </p:cNvPr>
          <p:cNvPicPr>
            <a:picLocks noChangeAspect="1"/>
          </p:cNvPicPr>
          <p:nvPr/>
        </p:nvPicPr>
        <p:blipFill>
          <a:blip r:embed="rId2"/>
          <a:stretch>
            <a:fillRect/>
          </a:stretch>
        </p:blipFill>
        <p:spPr>
          <a:xfrm>
            <a:off x="4350588" y="1178804"/>
            <a:ext cx="2930106" cy="1596167"/>
          </a:xfrm>
          <a:prstGeom prst="rect">
            <a:avLst/>
          </a:prstGeom>
        </p:spPr>
      </p:pic>
      <p:pic>
        <p:nvPicPr>
          <p:cNvPr id="6" name="Picture 6" descr="A drawing of a cartoon character&#10;&#10;Description automatically generated">
            <a:extLst>
              <a:ext uri="{FF2B5EF4-FFF2-40B4-BE49-F238E27FC236}">
                <a16:creationId xmlns:a16="http://schemas.microsoft.com/office/drawing/2014/main" id="{FCE4BF88-09DA-42B6-B02C-E43BEEF943DB}"/>
              </a:ext>
            </a:extLst>
          </p:cNvPr>
          <p:cNvPicPr>
            <a:picLocks noChangeAspect="1"/>
          </p:cNvPicPr>
          <p:nvPr/>
        </p:nvPicPr>
        <p:blipFill>
          <a:blip r:embed="rId3"/>
          <a:stretch>
            <a:fillRect/>
          </a:stretch>
        </p:blipFill>
        <p:spPr>
          <a:xfrm>
            <a:off x="9253267" y="-182"/>
            <a:ext cx="3001992" cy="2962097"/>
          </a:xfrm>
          <a:prstGeom prst="rect">
            <a:avLst/>
          </a:prstGeom>
        </p:spPr>
      </p:pic>
      <p:pic>
        <p:nvPicPr>
          <p:cNvPr id="7" name="Picture 7" descr="A picture containing flower&#10;&#10;Description automatically generated">
            <a:extLst>
              <a:ext uri="{FF2B5EF4-FFF2-40B4-BE49-F238E27FC236}">
                <a16:creationId xmlns:a16="http://schemas.microsoft.com/office/drawing/2014/main" id="{E6B3937A-390F-4E58-8F31-1412B219BB09}"/>
              </a:ext>
            </a:extLst>
          </p:cNvPr>
          <p:cNvPicPr>
            <a:picLocks noChangeAspect="1"/>
          </p:cNvPicPr>
          <p:nvPr/>
        </p:nvPicPr>
        <p:blipFill>
          <a:blip r:embed="rId4"/>
          <a:stretch>
            <a:fillRect/>
          </a:stretch>
        </p:blipFill>
        <p:spPr>
          <a:xfrm>
            <a:off x="138022" y="283266"/>
            <a:ext cx="2527540" cy="2467093"/>
          </a:xfrm>
          <a:prstGeom prst="rect">
            <a:avLst/>
          </a:prstGeom>
        </p:spPr>
      </p:pic>
    </p:spTree>
    <p:extLst>
      <p:ext uri="{BB962C8B-B14F-4D97-AF65-F5344CB8AC3E}">
        <p14:creationId xmlns:p14="http://schemas.microsoft.com/office/powerpoint/2010/main" val="455879180"/>
      </p:ext>
    </p:extLst>
  </p:cSld>
  <p:clrMapOvr>
    <a:masterClrMapping/>
  </p:clrMapOvr>
  <mc:AlternateContent xmlns:mc="http://schemas.openxmlformats.org/markup-compatibility/2006" xmlns:p14="http://schemas.microsoft.com/office/powerpoint/2010/main">
    <mc:Choice Requires="p14">
      <p:transition spd="slow" p14:dur="25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5"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checkerboard(across)">
                                      <p:cBhvr>
                                        <p:cTn id="22" dur="500"/>
                                        <p:tgtEl>
                                          <p:spTgt spid="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checkerboard(across)">
                                      <p:cBhvr>
                                        <p:cTn id="27" dur="5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checkerboard(across)">
                                      <p:cBhvr>
                                        <p:cTn id="32" dur="5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5" presetClass="entr" presetSubtype="10"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checkerboard(across)">
                                      <p:cBhvr>
                                        <p:cTn id="37" dur="5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37" presetClass="entr" presetSubtype="0" fill="hold" nodeType="clickEffect">
                                  <p:stCondLst>
                                    <p:cond delay="0"/>
                                  </p:stCondLst>
                                  <p:childTnLst>
                                    <p:set>
                                      <p:cBhvr>
                                        <p:cTn id="41" dur="1" fill="hold">
                                          <p:stCondLst>
                                            <p:cond delay="0"/>
                                          </p:stCondLst>
                                        </p:cTn>
                                        <p:tgtEl>
                                          <p:spTgt spid="6"/>
                                        </p:tgtEl>
                                        <p:attrNameLst>
                                          <p:attrName>style.visibility</p:attrName>
                                        </p:attrNameLst>
                                      </p:cBhvr>
                                      <p:to>
                                        <p:strVal val="visible"/>
                                      </p:to>
                                    </p:set>
                                    <p:animEffect transition="in" filter="fade">
                                      <p:cBhvr>
                                        <p:cTn id="42" dur="1000"/>
                                        <p:tgtEl>
                                          <p:spTgt spid="6"/>
                                        </p:tgtEl>
                                      </p:cBhvr>
                                    </p:animEffect>
                                    <p:anim calcmode="lin" valueType="num">
                                      <p:cBhvr>
                                        <p:cTn id="43" dur="1000" fill="hold"/>
                                        <p:tgtEl>
                                          <p:spTgt spid="6"/>
                                        </p:tgtEl>
                                        <p:attrNameLst>
                                          <p:attrName>ppt_x</p:attrName>
                                        </p:attrNameLst>
                                      </p:cBhvr>
                                      <p:tavLst>
                                        <p:tav tm="0">
                                          <p:val>
                                            <p:strVal val="#ppt_x"/>
                                          </p:val>
                                        </p:tav>
                                        <p:tav tm="100000">
                                          <p:val>
                                            <p:strVal val="#ppt_x"/>
                                          </p:val>
                                        </p:tav>
                                      </p:tavLst>
                                    </p:anim>
                                    <p:anim calcmode="lin" valueType="num">
                                      <p:cBhvr>
                                        <p:cTn id="44" dur="900" decel="100000" fill="hold"/>
                                        <p:tgtEl>
                                          <p:spTgt spid="6"/>
                                        </p:tgtEl>
                                        <p:attrNameLst>
                                          <p:attrName>ppt_y</p:attrName>
                                        </p:attrNameLst>
                                      </p:cBhvr>
                                      <p:tavLst>
                                        <p:tav tm="0">
                                          <p:val>
                                            <p:strVal val="#ppt_y+1"/>
                                          </p:val>
                                        </p:tav>
                                        <p:tav tm="100000">
                                          <p:val>
                                            <p:strVal val="#ppt_y-.03"/>
                                          </p:val>
                                        </p:tav>
                                      </p:tavLst>
                                    </p:anim>
                                    <p:anim calcmode="lin" valueType="num">
                                      <p:cBhvr>
                                        <p:cTn id="45"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5" presetClass="entr" presetSubtype="10" fill="hold" grpId="0" nodeType="clickEffect">
                                  <p:stCondLst>
                                    <p:cond delay="0"/>
                                  </p:stCondLst>
                                  <p:childTnLst>
                                    <p:set>
                                      <p:cBhvr>
                                        <p:cTn id="49" dur="1" fill="hold">
                                          <p:stCondLst>
                                            <p:cond delay="0"/>
                                          </p:stCondLst>
                                        </p:cTn>
                                        <p:tgtEl>
                                          <p:spTgt spid="4">
                                            <p:txEl>
                                              <p:pRg st="0" end="0"/>
                                            </p:txEl>
                                          </p:spTgt>
                                        </p:tgtEl>
                                        <p:attrNameLst>
                                          <p:attrName>style.visibility</p:attrName>
                                        </p:attrNameLst>
                                      </p:cBhvr>
                                      <p:to>
                                        <p:strVal val="visible"/>
                                      </p:to>
                                    </p:set>
                                    <p:animEffect transition="in" filter="checkerboard(across)">
                                      <p:cBhvr>
                                        <p:cTn id="50" dur="500"/>
                                        <p:tgtEl>
                                          <p:spTgt spid="4">
                                            <p:txEl>
                                              <p:pRg st="0" end="0"/>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 presetClass="entr" presetSubtype="10" fill="hold" grpId="0" nodeType="clickEffect">
                                  <p:stCondLst>
                                    <p:cond delay="0"/>
                                  </p:stCondLst>
                                  <p:childTnLst>
                                    <p:set>
                                      <p:cBhvr>
                                        <p:cTn id="54" dur="1" fill="hold">
                                          <p:stCondLst>
                                            <p:cond delay="0"/>
                                          </p:stCondLst>
                                        </p:cTn>
                                        <p:tgtEl>
                                          <p:spTgt spid="4">
                                            <p:txEl>
                                              <p:pRg st="1" end="1"/>
                                            </p:txEl>
                                          </p:spTgt>
                                        </p:tgtEl>
                                        <p:attrNameLst>
                                          <p:attrName>style.visibility</p:attrName>
                                        </p:attrNameLst>
                                      </p:cBhvr>
                                      <p:to>
                                        <p:strVal val="visible"/>
                                      </p:to>
                                    </p:set>
                                    <p:animEffect transition="in" filter="checkerboard(across)">
                                      <p:cBhvr>
                                        <p:cTn id="55" dur="500"/>
                                        <p:tgtEl>
                                          <p:spTgt spid="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P spid="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ED9E2D9-EE69-4775-8CE5-9EAC35AD2F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D75B673-1FA7-415E-8B2E-7A0550C8BD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A0F3AD-B61D-46F0-9BA4-F913597E4E01}"/>
              </a:ext>
            </a:extLst>
          </p:cNvPr>
          <p:cNvSpPr>
            <a:spLocks noGrp="1"/>
          </p:cNvSpPr>
          <p:nvPr>
            <p:ph type="title"/>
          </p:nvPr>
        </p:nvSpPr>
        <p:spPr>
          <a:xfrm>
            <a:off x="6480000" y="619200"/>
            <a:ext cx="4991961" cy="1477328"/>
          </a:xfrm>
        </p:spPr>
        <p:txBody>
          <a:bodyPr vert="horz" wrap="square" lIns="0" tIns="0" rIns="0" bIns="0" rtlCol="0" anchor="ctr" anchorCtr="0">
            <a:normAutofit/>
          </a:bodyPr>
          <a:lstStyle/>
          <a:p>
            <a:pPr algn="ctr"/>
            <a:r>
              <a:rPr lang="en-US" sz="3200">
                <a:latin typeface="TW Cen MT"/>
              </a:rPr>
              <a:t>HYMN</a:t>
            </a:r>
            <a:br>
              <a:rPr lang="en-US" sz="3200" u="sng" dirty="0">
                <a:latin typeface="TW Cen MT"/>
              </a:rPr>
            </a:br>
            <a:r>
              <a:rPr lang="en-US" sz="3200" u="sng">
                <a:latin typeface="TW Cen MT"/>
              </a:rPr>
              <a:t>#1053 How Could Anyone</a:t>
            </a:r>
            <a:endParaRPr lang="en-US" u="sng">
              <a:latin typeface="Sagona Book"/>
            </a:endParaRPr>
          </a:p>
        </p:txBody>
      </p:sp>
      <p:pic>
        <p:nvPicPr>
          <p:cNvPr id="5" name="Picture 5" descr="A cat sitting on a bed&#10;&#10;Description automatically generated">
            <a:extLst>
              <a:ext uri="{FF2B5EF4-FFF2-40B4-BE49-F238E27FC236}">
                <a16:creationId xmlns:a16="http://schemas.microsoft.com/office/drawing/2014/main" id="{17F7F00F-A8A7-4472-97F8-B3E5968473B9}"/>
              </a:ext>
            </a:extLst>
          </p:cNvPr>
          <p:cNvPicPr>
            <a:picLocks noGrp="1" noChangeAspect="1"/>
          </p:cNvPicPr>
          <p:nvPr>
            <p:ph type="pic" idx="1"/>
          </p:nvPr>
        </p:nvPicPr>
        <p:blipFill rotWithShape="1">
          <a:blip r:embed="rId2"/>
          <a:srcRect l="4084"/>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sp>
        <p:nvSpPr>
          <p:cNvPr id="4" name="Text Placeholder 3">
            <a:extLst>
              <a:ext uri="{FF2B5EF4-FFF2-40B4-BE49-F238E27FC236}">
                <a16:creationId xmlns:a16="http://schemas.microsoft.com/office/drawing/2014/main" id="{EB2643D3-2710-44AC-87E1-5ADB0C60CA9E}"/>
              </a:ext>
            </a:extLst>
          </p:cNvPr>
          <p:cNvSpPr>
            <a:spLocks noGrp="1"/>
          </p:cNvSpPr>
          <p:nvPr>
            <p:ph type="body" sz="half" idx="2"/>
          </p:nvPr>
        </p:nvSpPr>
        <p:spPr>
          <a:xfrm>
            <a:off x="6480000" y="2541600"/>
            <a:ext cx="4991962" cy="3848876"/>
          </a:xfrm>
        </p:spPr>
        <p:txBody>
          <a:bodyPr vert="horz" lIns="0" tIns="0" rIns="0" bIns="0" rtlCol="0" anchor="t">
            <a:normAutofit/>
          </a:bodyPr>
          <a:lstStyle/>
          <a:p>
            <a:pPr algn="ctr"/>
            <a:r>
              <a:rPr lang="en-US" sz="2200">
                <a:solidFill>
                  <a:srgbClr val="FFFFFF"/>
                </a:solidFill>
                <a:latin typeface="Trebuchet MS"/>
              </a:rPr>
              <a:t>How could anyone ever tell you</a:t>
            </a:r>
            <a:br>
              <a:rPr lang="en-US" sz="2200" dirty="0">
                <a:latin typeface="Trebuchet MS"/>
              </a:rPr>
            </a:br>
            <a:r>
              <a:rPr lang="en-US" sz="2200">
                <a:solidFill>
                  <a:srgbClr val="FFFFFF"/>
                </a:solidFill>
                <a:latin typeface="Trebuchet MS"/>
              </a:rPr>
              <a:t>you were anything less than beautiful?</a:t>
            </a:r>
            <a:br>
              <a:rPr lang="en-US" sz="2200" dirty="0">
                <a:latin typeface="Trebuchet MS"/>
              </a:rPr>
            </a:br>
            <a:r>
              <a:rPr lang="en-US" sz="2200">
                <a:solidFill>
                  <a:srgbClr val="FFFFFF"/>
                </a:solidFill>
                <a:latin typeface="Trebuchet MS"/>
              </a:rPr>
              <a:t>How could anyone ever tell you</a:t>
            </a:r>
            <a:br>
              <a:rPr lang="en-US" sz="2200" dirty="0">
                <a:latin typeface="Trebuchet MS"/>
              </a:rPr>
            </a:br>
            <a:r>
              <a:rPr lang="en-US" sz="2200">
                <a:solidFill>
                  <a:srgbClr val="FFFFFF"/>
                </a:solidFill>
                <a:latin typeface="Trebuchet MS"/>
              </a:rPr>
              <a:t>you were less than whole?</a:t>
            </a:r>
            <a:br>
              <a:rPr lang="en-US" sz="2200" dirty="0">
                <a:latin typeface="Trebuchet MS"/>
              </a:rPr>
            </a:br>
            <a:r>
              <a:rPr lang="en-US" sz="2200">
                <a:solidFill>
                  <a:srgbClr val="FFFFFF"/>
                </a:solidFill>
                <a:latin typeface="Trebuchet MS"/>
              </a:rPr>
              <a:t>How could anyone fail to notice</a:t>
            </a:r>
            <a:br>
              <a:rPr lang="en-US" sz="2200" dirty="0">
                <a:latin typeface="Trebuchet MS"/>
              </a:rPr>
            </a:br>
            <a:r>
              <a:rPr lang="en-US" sz="2200">
                <a:solidFill>
                  <a:srgbClr val="FFFFFF"/>
                </a:solidFill>
                <a:latin typeface="Trebuchet MS"/>
              </a:rPr>
              <a:t>that your loving is a miracle?</a:t>
            </a:r>
            <a:br>
              <a:rPr lang="en-US" sz="2200" dirty="0">
                <a:latin typeface="Trebuchet MS"/>
              </a:rPr>
            </a:br>
            <a:r>
              <a:rPr lang="en-US" sz="2200">
                <a:solidFill>
                  <a:srgbClr val="FFFFFF"/>
                </a:solidFill>
                <a:latin typeface="Trebuchet MS"/>
              </a:rPr>
              <a:t>How deeply you’re connected to my soul.</a:t>
            </a:r>
          </a:p>
        </p:txBody>
      </p:sp>
      <p:pic>
        <p:nvPicPr>
          <p:cNvPr id="3" name="Picture 5" descr="A close up of a logo&#10;&#10;Description automatically generated">
            <a:extLst>
              <a:ext uri="{FF2B5EF4-FFF2-40B4-BE49-F238E27FC236}">
                <a16:creationId xmlns:a16="http://schemas.microsoft.com/office/drawing/2014/main" id="{50243637-3395-4391-A1C4-F1C4E0179778}"/>
              </a:ext>
            </a:extLst>
          </p:cNvPr>
          <p:cNvPicPr>
            <a:picLocks noChangeAspect="1"/>
          </p:cNvPicPr>
          <p:nvPr/>
        </p:nvPicPr>
        <p:blipFill>
          <a:blip r:embed="rId3"/>
          <a:stretch>
            <a:fillRect/>
          </a:stretch>
        </p:blipFill>
        <p:spPr>
          <a:xfrm rot="1020000">
            <a:off x="5214064" y="1136798"/>
            <a:ext cx="6236898" cy="5598025"/>
          </a:xfrm>
          <a:prstGeom prst="rect">
            <a:avLst/>
          </a:prstGeom>
        </p:spPr>
      </p:pic>
    </p:spTree>
    <p:extLst>
      <p:ext uri="{BB962C8B-B14F-4D97-AF65-F5344CB8AC3E}">
        <p14:creationId xmlns:p14="http://schemas.microsoft.com/office/powerpoint/2010/main" val="3562606409"/>
      </p:ext>
    </p:extLst>
  </p:cSld>
  <p:clrMapOvr>
    <a:masterClrMapping/>
  </p:clrMapOvr>
  <mc:AlternateContent xmlns:mc="http://schemas.openxmlformats.org/markup-compatibility/2006" xmlns:p14="http://schemas.microsoft.com/office/powerpoint/2010/main">
    <mc:Choice Requires="p14">
      <p:transition spd="slow" p14:dur="2500">
        <p:randomBar dir="vert"/>
      </p:transition>
    </mc:Choice>
    <mc:Fallback xmlns="">
      <p:transition spd="slow">
        <p:randomBar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strVal val="#ppt_w*0.70"/>
                                          </p:val>
                                        </p:tav>
                                        <p:tav tm="100000">
                                          <p:val>
                                            <p:strVal val="#ppt_w"/>
                                          </p:val>
                                        </p:tav>
                                      </p:tavLst>
                                    </p:anim>
                                    <p:anim calcmode="lin" valueType="num">
                                      <p:cBhvr>
                                        <p:cTn id="16" dur="1000" fill="hold"/>
                                        <p:tgtEl>
                                          <p:spTgt spid="4"/>
                                        </p:tgtEl>
                                        <p:attrNameLst>
                                          <p:attrName>ppt_h</p:attrName>
                                        </p:attrNameLst>
                                      </p:cBhvr>
                                      <p:tavLst>
                                        <p:tav tm="0">
                                          <p:val>
                                            <p:strVal val="#ppt_h"/>
                                          </p:val>
                                        </p:tav>
                                        <p:tav tm="100000">
                                          <p:val>
                                            <p:strVal val="#ppt_h"/>
                                          </p:val>
                                        </p:tav>
                                      </p:tavLst>
                                    </p:anim>
                                    <p:animEffect transition="in" filter="fade">
                                      <p:cBhvr>
                                        <p:cTn id="17" dur="10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close up of a logo&#10;&#10;Description automatically generated">
            <a:extLst>
              <a:ext uri="{FF2B5EF4-FFF2-40B4-BE49-F238E27FC236}">
                <a16:creationId xmlns:a16="http://schemas.microsoft.com/office/drawing/2014/main" id="{E943EB38-B41F-47F3-8F33-D60844B22073}"/>
              </a:ext>
            </a:extLst>
          </p:cNvPr>
          <p:cNvPicPr>
            <a:picLocks noChangeAspect="1"/>
          </p:cNvPicPr>
          <p:nvPr/>
        </p:nvPicPr>
        <p:blipFill>
          <a:blip r:embed="rId2"/>
          <a:stretch>
            <a:fillRect/>
          </a:stretch>
        </p:blipFill>
        <p:spPr>
          <a:xfrm>
            <a:off x="7729268" y="666546"/>
            <a:ext cx="6179387" cy="5984984"/>
          </a:xfrm>
          <a:prstGeom prst="rect">
            <a:avLst/>
          </a:prstGeom>
        </p:spPr>
      </p:pic>
      <p:sp>
        <p:nvSpPr>
          <p:cNvPr id="2" name="Title 1">
            <a:extLst>
              <a:ext uri="{FF2B5EF4-FFF2-40B4-BE49-F238E27FC236}">
                <a16:creationId xmlns:a16="http://schemas.microsoft.com/office/drawing/2014/main" id="{885CE86F-7C3D-464D-8550-392D6A224600}"/>
              </a:ext>
            </a:extLst>
          </p:cNvPr>
          <p:cNvSpPr>
            <a:spLocks noGrp="1"/>
          </p:cNvSpPr>
          <p:nvPr>
            <p:ph type="title"/>
          </p:nvPr>
        </p:nvSpPr>
        <p:spPr>
          <a:xfrm flipH="1">
            <a:off x="7609566" y="7146522"/>
            <a:ext cx="2412584" cy="930985"/>
          </a:xfrm>
        </p:spPr>
        <p:txBody>
          <a:bodyPr>
            <a:noAutofit/>
          </a:bodyPr>
          <a:lstStyle/>
          <a:p>
            <a:endParaRPr lang="en-US" sz="2700" dirty="0"/>
          </a:p>
        </p:txBody>
      </p:sp>
      <p:sp>
        <p:nvSpPr>
          <p:cNvPr id="4" name="TextBox 3">
            <a:extLst>
              <a:ext uri="{FF2B5EF4-FFF2-40B4-BE49-F238E27FC236}">
                <a16:creationId xmlns:a16="http://schemas.microsoft.com/office/drawing/2014/main" id="{EACDA6BD-3D44-4BB3-86A8-AB9A7868C275}"/>
              </a:ext>
            </a:extLst>
          </p:cNvPr>
          <p:cNvSpPr txBox="1"/>
          <p:nvPr/>
        </p:nvSpPr>
        <p:spPr>
          <a:xfrm>
            <a:off x="-77637" y="785004"/>
            <a:ext cx="10334444" cy="529375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457200" indent="-457200">
              <a:buFont typeface="Courier New"/>
              <a:buChar char="o"/>
            </a:pPr>
            <a:r>
              <a:rPr lang="en-US" sz="2600">
                <a:solidFill>
                  <a:schemeClr val="accent1">
                    <a:lumMod val="20000"/>
                    <a:lumOff val="80000"/>
                  </a:schemeClr>
                </a:solidFill>
                <a:latin typeface="TW Cen MT"/>
              </a:rPr>
              <a:t>Somewhere around this point of the mass, I realized something big...</a:t>
            </a:r>
          </a:p>
          <a:p>
            <a:pPr marL="457200" indent="-457200">
              <a:buFont typeface="Courier New"/>
              <a:buChar char="o"/>
            </a:pPr>
            <a:endParaRPr lang="en-US" sz="2600" dirty="0">
              <a:solidFill>
                <a:schemeClr val="accent1">
                  <a:lumMod val="20000"/>
                  <a:lumOff val="80000"/>
                </a:schemeClr>
              </a:solidFill>
              <a:latin typeface="TW Cen MT"/>
            </a:endParaRPr>
          </a:p>
          <a:p>
            <a:pPr marL="457200" indent="-457200">
              <a:buFont typeface="Courier New"/>
              <a:buChar char="o"/>
            </a:pPr>
            <a:r>
              <a:rPr lang="en-US" sz="2600">
                <a:solidFill>
                  <a:schemeClr val="accent1">
                    <a:lumMod val="20000"/>
                    <a:lumOff val="80000"/>
                  </a:schemeClr>
                </a:solidFill>
                <a:latin typeface="TW Cen MT"/>
              </a:rPr>
              <a:t>I was witnessing for what felt like the very first time in my life religion being practiced in its purest form...</a:t>
            </a:r>
          </a:p>
          <a:p>
            <a:pPr marL="457200" indent="-457200">
              <a:buFont typeface="Courier New"/>
              <a:buChar char="o"/>
            </a:pPr>
            <a:endParaRPr lang="en-US" sz="2600" dirty="0">
              <a:solidFill>
                <a:schemeClr val="accent1">
                  <a:lumMod val="20000"/>
                  <a:lumOff val="80000"/>
                </a:schemeClr>
              </a:solidFill>
              <a:latin typeface="TW Cen MT"/>
            </a:endParaRPr>
          </a:p>
          <a:p>
            <a:pPr marL="457200" indent="-457200">
              <a:buFont typeface="Courier New"/>
              <a:buChar char="o"/>
            </a:pPr>
            <a:r>
              <a:rPr lang="en-US" sz="2600">
                <a:solidFill>
                  <a:schemeClr val="accent1">
                    <a:lumMod val="20000"/>
                    <a:lumOff val="80000"/>
                  </a:schemeClr>
                </a:solidFill>
                <a:latin typeface="TW Cen MT"/>
              </a:rPr>
              <a:t>Not to condem nor judge but to spread Love and Support.</a:t>
            </a:r>
          </a:p>
          <a:p>
            <a:pPr marL="457200" indent="-457200">
              <a:buFont typeface="Courier New"/>
              <a:buChar char="o"/>
            </a:pPr>
            <a:endParaRPr lang="en-US" sz="2600" dirty="0">
              <a:solidFill>
                <a:schemeClr val="accent1">
                  <a:lumMod val="20000"/>
                  <a:lumOff val="80000"/>
                </a:schemeClr>
              </a:solidFill>
              <a:latin typeface="TW Cen MT"/>
            </a:endParaRPr>
          </a:p>
          <a:p>
            <a:pPr marL="457200" indent="-457200">
              <a:buFont typeface="Courier New"/>
              <a:buChar char="o"/>
            </a:pPr>
            <a:r>
              <a:rPr lang="en-US" sz="2600">
                <a:solidFill>
                  <a:schemeClr val="accent1">
                    <a:lumMod val="20000"/>
                    <a:lumOff val="80000"/>
                  </a:schemeClr>
                </a:solidFill>
                <a:latin typeface="TW Cen MT"/>
              </a:rPr>
              <a:t>These people were using their faith to help each other heal.</a:t>
            </a:r>
          </a:p>
          <a:p>
            <a:pPr marL="457200" indent="-457200">
              <a:buFont typeface="Courier New"/>
              <a:buChar char="o"/>
            </a:pPr>
            <a:endParaRPr lang="en-US" sz="2600" dirty="0">
              <a:solidFill>
                <a:schemeClr val="accent1">
                  <a:lumMod val="20000"/>
                  <a:lumOff val="80000"/>
                </a:schemeClr>
              </a:solidFill>
              <a:latin typeface="TW Cen MT"/>
            </a:endParaRPr>
          </a:p>
          <a:p>
            <a:pPr marL="457200" indent="-457200">
              <a:buFont typeface="Courier New"/>
              <a:buChar char="o"/>
            </a:pPr>
            <a:r>
              <a:rPr lang="en-US" sz="2600">
                <a:solidFill>
                  <a:schemeClr val="accent1">
                    <a:lumMod val="20000"/>
                    <a:lumOff val="80000"/>
                  </a:schemeClr>
                </a:solidFill>
                <a:latin typeface="TW Cen MT"/>
              </a:rPr>
              <a:t>To even pass those healing powers on to use on an outsider like </a:t>
            </a:r>
            <a:r>
              <a:rPr lang="en-US" sz="2600" dirty="0">
                <a:solidFill>
                  <a:schemeClr val="accent1">
                    <a:lumMod val="20000"/>
                    <a:lumOff val="80000"/>
                  </a:schemeClr>
                </a:solidFill>
                <a:latin typeface="TW Cen MT"/>
              </a:rPr>
              <a:t>me...</a:t>
            </a:r>
            <a:endParaRPr lang="en-US">
              <a:solidFill>
                <a:schemeClr val="accent1">
                  <a:lumMod val="20000"/>
                  <a:lumOff val="80000"/>
                </a:schemeClr>
              </a:solidFill>
              <a:latin typeface="TW Cen MT"/>
            </a:endParaRPr>
          </a:p>
          <a:p>
            <a:pPr marL="457200" indent="-457200">
              <a:buFont typeface="Courier New"/>
              <a:buChar char="o"/>
            </a:pPr>
            <a:endParaRPr lang="en-US" sz="2600" dirty="0">
              <a:solidFill>
                <a:schemeClr val="accent1">
                  <a:lumMod val="20000"/>
                  <a:lumOff val="80000"/>
                </a:schemeClr>
              </a:solidFill>
              <a:latin typeface="TW Cen MT"/>
            </a:endParaRPr>
          </a:p>
          <a:p>
            <a:pPr marL="457200" indent="-457200">
              <a:buFont typeface="Courier New"/>
              <a:buChar char="o"/>
            </a:pPr>
            <a:r>
              <a:rPr lang="en-US" sz="2600">
                <a:solidFill>
                  <a:schemeClr val="accent1">
                    <a:lumMod val="20000"/>
                    <a:lumOff val="80000"/>
                  </a:schemeClr>
                </a:solidFill>
                <a:latin typeface="TW Cen MT"/>
              </a:rPr>
              <a:t>I felt very moved suddenly and that left me feeling both confused yet grateful to have been able to be a partcipant in this human moment.</a:t>
            </a:r>
            <a:endParaRPr lang="en-US">
              <a:solidFill>
                <a:schemeClr val="accent1">
                  <a:lumMod val="20000"/>
                  <a:lumOff val="80000"/>
                </a:schemeClr>
              </a:solidFill>
              <a:latin typeface="TW Cen MT"/>
            </a:endParaRPr>
          </a:p>
        </p:txBody>
      </p:sp>
      <p:pic>
        <p:nvPicPr>
          <p:cNvPr id="8" name="Picture 8" descr="A close up of a logo&#10;&#10;Description automatically generated">
            <a:extLst>
              <a:ext uri="{FF2B5EF4-FFF2-40B4-BE49-F238E27FC236}">
                <a16:creationId xmlns:a16="http://schemas.microsoft.com/office/drawing/2014/main" id="{5C2C2880-E54F-4CE9-8B82-028C568B7382}"/>
              </a:ext>
            </a:extLst>
          </p:cNvPr>
          <p:cNvPicPr>
            <a:picLocks noChangeAspect="1"/>
          </p:cNvPicPr>
          <p:nvPr/>
        </p:nvPicPr>
        <p:blipFill>
          <a:blip r:embed="rId3"/>
          <a:stretch>
            <a:fillRect/>
          </a:stretch>
        </p:blipFill>
        <p:spPr>
          <a:xfrm>
            <a:off x="9296400" y="202720"/>
            <a:ext cx="1118559" cy="1104182"/>
          </a:xfrm>
          <a:prstGeom prst="rect">
            <a:avLst/>
          </a:prstGeom>
        </p:spPr>
      </p:pic>
    </p:spTree>
    <p:extLst>
      <p:ext uri="{BB962C8B-B14F-4D97-AF65-F5344CB8AC3E}">
        <p14:creationId xmlns:p14="http://schemas.microsoft.com/office/powerpoint/2010/main" val="3551422666"/>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32"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ox(out)">
                                      <p:cBhvr>
                                        <p:cTn id="7" dur="20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nodePh="1">
                                  <p:stCondLst>
                                    <p:cond delay="0"/>
                                  </p:stCondLst>
                                  <p:endCondLst>
                                    <p:cond evt="begin" delay="0">
                                      <p:tn val="10"/>
                                    </p:cond>
                                  </p:endCondLst>
                                  <p:childTnLst>
                                    <p:set>
                                      <p:cBhvr>
                                        <p:cTn id="11" dur="1" fill="hold">
                                          <p:stCondLst>
                                            <p:cond delay="0"/>
                                          </p:stCondLst>
                                        </p:cTn>
                                        <p:tgtEl>
                                          <p:spTgt spid="2"/>
                                        </p:tgtEl>
                                        <p:attrNameLst>
                                          <p:attrName>style.visibility</p:attrName>
                                        </p:attrNameLst>
                                      </p:cBhvr>
                                      <p:to>
                                        <p:strVal val="visible"/>
                                      </p:to>
                                    </p:set>
                                    <p:animEffect transition="in" filter="wipe(up)">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4">
                                            <p:txEl>
                                              <p:pRg st="0" end="0"/>
                                            </p:txEl>
                                          </p:spTgt>
                                        </p:tgtEl>
                                        <p:attrNameLst>
                                          <p:attrName>style.visibility</p:attrName>
                                        </p:attrNameLst>
                                      </p:cBhvr>
                                      <p:to>
                                        <p:strVal val="visible"/>
                                      </p:to>
                                    </p:set>
                                    <p:animEffect transition="in" filter="wipe(up)">
                                      <p:cBhvr>
                                        <p:cTn id="17" dur="500"/>
                                        <p:tgtEl>
                                          <p:spTgt spid="4">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4">
                                            <p:txEl>
                                              <p:pRg st="2" end="2"/>
                                            </p:txEl>
                                          </p:spTgt>
                                        </p:tgtEl>
                                        <p:attrNameLst>
                                          <p:attrName>style.visibility</p:attrName>
                                        </p:attrNameLst>
                                      </p:cBhvr>
                                      <p:to>
                                        <p:strVal val="visible"/>
                                      </p:to>
                                    </p:set>
                                    <p:animEffect transition="in" filter="wipe(up)">
                                      <p:cBhvr>
                                        <p:cTn id="22" dur="500"/>
                                        <p:tgtEl>
                                          <p:spTgt spid="4">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animEffect transition="in" filter="wipe(up)">
                                      <p:cBhvr>
                                        <p:cTn id="27" dur="500"/>
                                        <p:tgtEl>
                                          <p:spTgt spid="4">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4">
                                            <p:txEl>
                                              <p:pRg st="6" end="6"/>
                                            </p:txEl>
                                          </p:spTgt>
                                        </p:tgtEl>
                                        <p:attrNameLst>
                                          <p:attrName>style.visibility</p:attrName>
                                        </p:attrNameLst>
                                      </p:cBhvr>
                                      <p:to>
                                        <p:strVal val="visible"/>
                                      </p:to>
                                    </p:set>
                                    <p:animEffect transition="in" filter="wipe(up)">
                                      <p:cBhvr>
                                        <p:cTn id="32" dur="500"/>
                                        <p:tgtEl>
                                          <p:spTgt spid="4">
                                            <p:txEl>
                                              <p:pRg st="6" end="6"/>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4">
                                            <p:txEl>
                                              <p:pRg st="8" end="8"/>
                                            </p:txEl>
                                          </p:spTgt>
                                        </p:tgtEl>
                                        <p:attrNameLst>
                                          <p:attrName>style.visibility</p:attrName>
                                        </p:attrNameLst>
                                      </p:cBhvr>
                                      <p:to>
                                        <p:strVal val="visible"/>
                                      </p:to>
                                    </p:set>
                                    <p:animEffect transition="in" filter="wipe(up)">
                                      <p:cBhvr>
                                        <p:cTn id="37" dur="500"/>
                                        <p:tgtEl>
                                          <p:spTgt spid="4">
                                            <p:txEl>
                                              <p:pRg st="8" end="8"/>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1" fill="hold" grpId="0" nodeType="clickEffect">
                                  <p:stCondLst>
                                    <p:cond delay="0"/>
                                  </p:stCondLst>
                                  <p:childTnLst>
                                    <p:set>
                                      <p:cBhvr>
                                        <p:cTn id="41" dur="1" fill="hold">
                                          <p:stCondLst>
                                            <p:cond delay="0"/>
                                          </p:stCondLst>
                                        </p:cTn>
                                        <p:tgtEl>
                                          <p:spTgt spid="4">
                                            <p:txEl>
                                              <p:pRg st="10" end="10"/>
                                            </p:txEl>
                                          </p:spTgt>
                                        </p:tgtEl>
                                        <p:attrNameLst>
                                          <p:attrName>style.visibility</p:attrName>
                                        </p:attrNameLst>
                                      </p:cBhvr>
                                      <p:to>
                                        <p:strVal val="visible"/>
                                      </p:to>
                                    </p:set>
                                    <p:animEffect transition="in" filter="wipe(up)">
                                      <p:cBhvr>
                                        <p:cTn id="42" dur="500"/>
                                        <p:tgtEl>
                                          <p:spTgt spid="4">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7FEECB93-933C-477B-BC7D-C2F2F6271A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3" descr="A picture containing outdoor, building, clock, sitting&#10;&#10;Description automatically generated">
            <a:extLst>
              <a:ext uri="{FF2B5EF4-FFF2-40B4-BE49-F238E27FC236}">
                <a16:creationId xmlns:a16="http://schemas.microsoft.com/office/drawing/2014/main" id="{D46CE132-F44C-46E5-AEF2-C639F23CA693}"/>
              </a:ext>
            </a:extLst>
          </p:cNvPr>
          <p:cNvPicPr>
            <a:picLocks noChangeAspect="1"/>
          </p:cNvPicPr>
          <p:nvPr/>
        </p:nvPicPr>
        <p:blipFill rotWithShape="1">
          <a:blip r:embed="rId2"/>
          <a:srcRect/>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sp>
        <p:nvSpPr>
          <p:cNvPr id="12" name="Rectangle 11">
            <a:extLst>
              <a:ext uri="{FF2B5EF4-FFF2-40B4-BE49-F238E27FC236}">
                <a16:creationId xmlns:a16="http://schemas.microsoft.com/office/drawing/2014/main" id="{497BC505-FE0C-4637-A29D-B71DFBBBAA7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alpha val="30000"/>
                </a:schemeClr>
              </a:gs>
              <a:gs pos="33000">
                <a:schemeClr val="bg1">
                  <a:alpha val="20000"/>
                </a:schemeClr>
              </a:gs>
              <a:gs pos="0">
                <a:schemeClr val="bg1">
                  <a:alpha val="0"/>
                </a:schemeClr>
              </a:gs>
              <a:gs pos="100000">
                <a:schemeClr val="bg1">
                  <a:alpha val="3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66671BA6-8A71-4B06-BBF3-C6548B10C4D0}"/>
              </a:ext>
            </a:extLst>
          </p:cNvPr>
          <p:cNvSpPr>
            <a:spLocks noGrp="1"/>
          </p:cNvSpPr>
          <p:nvPr>
            <p:ph type="title"/>
          </p:nvPr>
        </p:nvSpPr>
        <p:spPr>
          <a:xfrm>
            <a:off x="1132" y="1038903"/>
            <a:ext cx="4670582" cy="2586136"/>
          </a:xfrm>
        </p:spPr>
        <p:txBody>
          <a:bodyPr vert="horz" wrap="square" lIns="0" tIns="0" rIns="0" bIns="0" rtlCol="0" anchor="b" anchorCtr="0">
            <a:normAutofit fontScale="90000"/>
          </a:bodyPr>
          <a:lstStyle/>
          <a:p>
            <a:pPr algn="ctr">
              <a:lnSpc>
                <a:spcPct val="90000"/>
              </a:lnSpc>
            </a:pPr>
            <a:r>
              <a:rPr lang="en-US" sz="3500" b="1" spc="-100" dirty="0">
                <a:solidFill>
                  <a:schemeClr val="bg2">
                    <a:lumMod val="10000"/>
                    <a:lumOff val="90000"/>
                  </a:schemeClr>
                </a:solidFill>
                <a:latin typeface="Courier New"/>
                <a:cs typeface="Courier New"/>
              </a:rPr>
              <a:t>BUT before the main </a:t>
            </a:r>
            <a:r>
              <a:rPr lang="en-US" sz="3500" b="1" spc="-100">
                <a:solidFill>
                  <a:schemeClr val="bg2">
                    <a:lumMod val="10000"/>
                    <a:lumOff val="90000"/>
                  </a:schemeClr>
                </a:solidFill>
                <a:latin typeface="Courier New"/>
                <a:cs typeface="Courier New"/>
              </a:rPr>
              <a:t>presentation today, I </a:t>
            </a:r>
            <a:r>
              <a:rPr lang="en-US" sz="3500" b="1" spc="-100" dirty="0">
                <a:solidFill>
                  <a:schemeClr val="bg2">
                    <a:lumMod val="10000"/>
                    <a:lumOff val="90000"/>
                  </a:schemeClr>
                </a:solidFill>
                <a:latin typeface="Courier New"/>
                <a:cs typeface="Courier New"/>
              </a:rPr>
              <a:t>must reflect a little on my past! </a:t>
            </a:r>
            <a:br>
              <a:rPr lang="en-US" sz="3500" b="1" spc="-100" dirty="0"/>
            </a:br>
            <a:endParaRPr lang="en-US" sz="3500" spc="-100" dirty="0"/>
          </a:p>
        </p:txBody>
      </p:sp>
      <p:grpSp>
        <p:nvGrpSpPr>
          <p:cNvPr id="14" name="Group 13">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965602" y="317452"/>
            <a:ext cx="2088038" cy="719230"/>
            <a:chOff x="4532666" y="505937"/>
            <a:chExt cx="2981730" cy="1027064"/>
          </a:xfrm>
        </p:grpSpPr>
        <p:sp>
          <p:nvSpPr>
            <p:cNvPr id="15"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6"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7"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19" name="Group 18">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17355" y="5503147"/>
            <a:ext cx="2117174" cy="588806"/>
            <a:chOff x="4549904" y="5078157"/>
            <a:chExt cx="3023338" cy="840818"/>
          </a:xfrm>
        </p:grpSpPr>
        <p:sp>
          <p:nvSpPr>
            <p:cNvPr id="20"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1"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2"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p:nvSpPr>
          <p:cNvPr id="4" name="TextBox 3">
            <a:extLst>
              <a:ext uri="{FF2B5EF4-FFF2-40B4-BE49-F238E27FC236}">
                <a16:creationId xmlns:a16="http://schemas.microsoft.com/office/drawing/2014/main" id="{0B6D6CEF-C47A-4D35-A068-7DBD589B8616}"/>
              </a:ext>
            </a:extLst>
          </p:cNvPr>
          <p:cNvSpPr txBox="1"/>
          <p:nvPr/>
        </p:nvSpPr>
        <p:spPr>
          <a:xfrm>
            <a:off x="8318739" y="2222739"/>
            <a:ext cx="410904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chemeClr val="accent3">
                    <a:lumMod val="75000"/>
                  </a:schemeClr>
                </a:solidFill>
                <a:latin typeface="Courier New"/>
                <a:cs typeface="Courier New"/>
              </a:rPr>
              <a:t>I call upon thee...Guardian of space and time...Sailor </a:t>
            </a:r>
            <a:r>
              <a:rPr lang="en-US" sz="3200" b="1">
                <a:solidFill>
                  <a:schemeClr val="accent3">
                    <a:lumMod val="75000"/>
                  </a:schemeClr>
                </a:solidFill>
                <a:latin typeface="Courier New"/>
                <a:cs typeface="Courier New"/>
              </a:rPr>
              <a:t>Pluto!!!! </a:t>
            </a:r>
            <a:endParaRPr lang="en-US" sz="3200" b="1" dirty="0">
              <a:solidFill>
                <a:schemeClr val="accent3">
                  <a:lumMod val="75000"/>
                </a:schemeClr>
              </a:solidFill>
              <a:latin typeface="Courier New"/>
              <a:cs typeface="Courier New"/>
            </a:endParaRPr>
          </a:p>
        </p:txBody>
      </p:sp>
      <p:pic>
        <p:nvPicPr>
          <p:cNvPr id="5" name="Picture 5" descr="A picture containing game&#10;&#10;Description automatically generated">
            <a:extLst>
              <a:ext uri="{FF2B5EF4-FFF2-40B4-BE49-F238E27FC236}">
                <a16:creationId xmlns:a16="http://schemas.microsoft.com/office/drawing/2014/main" id="{F6929670-DBCF-4DF4-9B8E-85E26E002517}"/>
              </a:ext>
            </a:extLst>
          </p:cNvPr>
          <p:cNvPicPr>
            <a:picLocks noChangeAspect="1"/>
          </p:cNvPicPr>
          <p:nvPr/>
        </p:nvPicPr>
        <p:blipFill>
          <a:blip r:embed="rId3"/>
          <a:stretch>
            <a:fillRect/>
          </a:stretch>
        </p:blipFill>
        <p:spPr>
          <a:xfrm>
            <a:off x="3229155" y="317669"/>
            <a:ext cx="5244860" cy="6438323"/>
          </a:xfrm>
          <a:prstGeom prst="rect">
            <a:avLst/>
          </a:prstGeom>
        </p:spPr>
      </p:pic>
      <p:sp>
        <p:nvSpPr>
          <p:cNvPr id="6" name="TextBox 5">
            <a:extLst>
              <a:ext uri="{FF2B5EF4-FFF2-40B4-BE49-F238E27FC236}">
                <a16:creationId xmlns:a16="http://schemas.microsoft.com/office/drawing/2014/main" id="{486D95B5-6173-4B71-9B4C-F48C73297F28}"/>
              </a:ext>
            </a:extLst>
          </p:cNvPr>
          <p:cNvSpPr txBox="1"/>
          <p:nvPr/>
        </p:nvSpPr>
        <p:spPr>
          <a:xfrm>
            <a:off x="122747" y="4220294"/>
            <a:ext cx="4871049" cy="255454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200" b="1" dirty="0">
                <a:solidFill>
                  <a:srgbClr val="4FF097"/>
                </a:solidFill>
                <a:latin typeface="Courier New"/>
                <a:cs typeface="Courier New"/>
              </a:rPr>
              <a:t>Open the door to the past so we can </a:t>
            </a:r>
            <a:r>
              <a:rPr lang="en-US" sz="3200" b="1">
                <a:solidFill>
                  <a:srgbClr val="4FF097"/>
                </a:solidFill>
                <a:latin typeface="Courier New"/>
                <a:cs typeface="Courier New"/>
              </a:rPr>
              <a:t>do a litle nostalgic fueled self-reflection!</a:t>
            </a:r>
          </a:p>
        </p:txBody>
      </p:sp>
    </p:spTree>
    <p:extLst>
      <p:ext uri="{BB962C8B-B14F-4D97-AF65-F5344CB8AC3E}">
        <p14:creationId xmlns:p14="http://schemas.microsoft.com/office/powerpoint/2010/main" val="3824457292"/>
      </p:ext>
    </p:extLst>
  </p:cSld>
  <p:clrMapOvr>
    <a:masterClrMapping/>
  </p:clrMapOvr>
  <mc:AlternateContent xmlns:mc="http://schemas.openxmlformats.org/markup-compatibility/2006" xmlns:p14="http://schemas.microsoft.com/office/powerpoint/2010/main">
    <mc:Choice Requires="p14">
      <p:transition spd="slow" p14:dur="45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5"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strVal val="#ppt_w*0.70"/>
                                          </p:val>
                                        </p:tav>
                                        <p:tav tm="100000">
                                          <p:val>
                                            <p:strVal val="#ppt_w"/>
                                          </p:val>
                                        </p:tav>
                                      </p:tavLst>
                                    </p:anim>
                                    <p:anim calcmode="lin" valueType="num">
                                      <p:cBhvr>
                                        <p:cTn id="12" dur="1000" fill="hold"/>
                                        <p:tgtEl>
                                          <p:spTgt spid="4"/>
                                        </p:tgtEl>
                                        <p:attrNameLst>
                                          <p:attrName>ppt_h</p:attrName>
                                        </p:attrNameLst>
                                      </p:cBhvr>
                                      <p:tavLst>
                                        <p:tav tm="0">
                                          <p:val>
                                            <p:strVal val="#ppt_h"/>
                                          </p:val>
                                        </p:tav>
                                        <p:tav tm="100000">
                                          <p:val>
                                            <p:strVal val="#ppt_h"/>
                                          </p:val>
                                        </p:tav>
                                      </p:tavLst>
                                    </p:anim>
                                    <p:animEffect transition="in" filter="fade">
                                      <p:cBhvr>
                                        <p:cTn id="13" dur="10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5"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p:cTn id="23" dur="1000" fill="hold"/>
                                        <p:tgtEl>
                                          <p:spTgt spid="6"/>
                                        </p:tgtEl>
                                        <p:attrNameLst>
                                          <p:attrName>ppt_w</p:attrName>
                                        </p:attrNameLst>
                                      </p:cBhvr>
                                      <p:tavLst>
                                        <p:tav tm="0">
                                          <p:val>
                                            <p:fltVal val="0"/>
                                          </p:val>
                                        </p:tav>
                                        <p:tav tm="100000">
                                          <p:val>
                                            <p:strVal val="#ppt_w"/>
                                          </p:val>
                                        </p:tav>
                                      </p:tavLst>
                                    </p:anim>
                                    <p:anim calcmode="lin" valueType="num">
                                      <p:cBhvr>
                                        <p:cTn id="24" dur="1000" fill="hold"/>
                                        <p:tgtEl>
                                          <p:spTgt spid="6"/>
                                        </p:tgtEl>
                                        <p:attrNameLst>
                                          <p:attrName>ppt_h</p:attrName>
                                        </p:attrNameLst>
                                      </p:cBhvr>
                                      <p:tavLst>
                                        <p:tav tm="0">
                                          <p:val>
                                            <p:fltVal val="0"/>
                                          </p:val>
                                        </p:tav>
                                        <p:tav tm="100000">
                                          <p:val>
                                            <p:strVal val="#ppt_h"/>
                                          </p:val>
                                        </p:tav>
                                      </p:tavLst>
                                    </p:anim>
                                    <p:anim calcmode="lin" valueType="num">
                                      <p:cBhvr>
                                        <p:cTn id="25" dur="1000" fill="hold"/>
                                        <p:tgtEl>
                                          <p:spTgt spid="6"/>
                                        </p:tgtEl>
                                        <p:attrNameLst>
                                          <p:attrName>style.rotation</p:attrName>
                                        </p:attrNameLst>
                                      </p:cBhvr>
                                      <p:tavLst>
                                        <p:tav tm="0">
                                          <p:val>
                                            <p:fltVal val="90"/>
                                          </p:val>
                                        </p:tav>
                                        <p:tav tm="100000">
                                          <p:val>
                                            <p:fltVal val="0"/>
                                          </p:val>
                                        </p:tav>
                                      </p:tavLst>
                                    </p:anim>
                                    <p:animEffect transition="in" filter="fade">
                                      <p:cBhvr>
                                        <p:cTn id="26"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room&#10;&#10;Description automatically generated">
            <a:extLst>
              <a:ext uri="{FF2B5EF4-FFF2-40B4-BE49-F238E27FC236}">
                <a16:creationId xmlns:a16="http://schemas.microsoft.com/office/drawing/2014/main" id="{CDE0A1DB-14E9-4C21-9812-9C3E9088331C}"/>
              </a:ext>
            </a:extLst>
          </p:cNvPr>
          <p:cNvPicPr>
            <a:picLocks noChangeAspect="1"/>
          </p:cNvPicPr>
          <p:nvPr/>
        </p:nvPicPr>
        <p:blipFill>
          <a:blip r:embed="rId2"/>
          <a:stretch>
            <a:fillRect/>
          </a:stretch>
        </p:blipFill>
        <p:spPr>
          <a:xfrm>
            <a:off x="80514" y="5970"/>
            <a:ext cx="5934973" cy="6644777"/>
          </a:xfrm>
          <a:prstGeom prst="rect">
            <a:avLst/>
          </a:prstGeom>
        </p:spPr>
      </p:pic>
      <p:pic>
        <p:nvPicPr>
          <p:cNvPr id="3" name="Picture 3" descr="A picture containing room&#10;&#10;Description automatically generated">
            <a:extLst>
              <a:ext uri="{FF2B5EF4-FFF2-40B4-BE49-F238E27FC236}">
                <a16:creationId xmlns:a16="http://schemas.microsoft.com/office/drawing/2014/main" id="{6BE66631-7461-4A61-A7FE-887F3E66A2BB}"/>
              </a:ext>
            </a:extLst>
          </p:cNvPr>
          <p:cNvPicPr>
            <a:picLocks noChangeAspect="1"/>
          </p:cNvPicPr>
          <p:nvPr/>
        </p:nvPicPr>
        <p:blipFill>
          <a:blip r:embed="rId3"/>
          <a:stretch>
            <a:fillRect/>
          </a:stretch>
        </p:blipFill>
        <p:spPr>
          <a:xfrm>
            <a:off x="6190890" y="5969"/>
            <a:ext cx="5934974" cy="6644778"/>
          </a:xfrm>
          <a:prstGeom prst="rect">
            <a:avLst/>
          </a:prstGeom>
        </p:spPr>
      </p:pic>
      <p:pic>
        <p:nvPicPr>
          <p:cNvPr id="4" name="Picture 4" descr="A close up of a cake&#10;&#10;Description automatically generated">
            <a:extLst>
              <a:ext uri="{FF2B5EF4-FFF2-40B4-BE49-F238E27FC236}">
                <a16:creationId xmlns:a16="http://schemas.microsoft.com/office/drawing/2014/main" id="{C5198B4A-29E6-4A0F-8F14-F7E3EEC2943A}"/>
              </a:ext>
            </a:extLst>
          </p:cNvPr>
          <p:cNvPicPr>
            <a:picLocks noChangeAspect="1"/>
          </p:cNvPicPr>
          <p:nvPr/>
        </p:nvPicPr>
        <p:blipFill>
          <a:blip r:embed="rId4"/>
          <a:stretch>
            <a:fillRect/>
          </a:stretch>
        </p:blipFill>
        <p:spPr>
          <a:xfrm>
            <a:off x="3099758" y="520148"/>
            <a:ext cx="6581954" cy="5113212"/>
          </a:xfrm>
          <a:prstGeom prst="rect">
            <a:avLst/>
          </a:prstGeom>
        </p:spPr>
      </p:pic>
      <p:pic>
        <p:nvPicPr>
          <p:cNvPr id="9" name="Picture 9" descr="A close up of a flower&#10;&#10;Description automatically generated">
            <a:extLst>
              <a:ext uri="{FF2B5EF4-FFF2-40B4-BE49-F238E27FC236}">
                <a16:creationId xmlns:a16="http://schemas.microsoft.com/office/drawing/2014/main" id="{D598B799-BA48-4D6E-8149-84DD5BE99FD9}"/>
              </a:ext>
            </a:extLst>
          </p:cNvPr>
          <p:cNvPicPr>
            <a:picLocks noChangeAspect="1"/>
          </p:cNvPicPr>
          <p:nvPr/>
        </p:nvPicPr>
        <p:blipFill>
          <a:blip r:embed="rId5"/>
          <a:stretch>
            <a:fillRect/>
          </a:stretch>
        </p:blipFill>
        <p:spPr>
          <a:xfrm rot="1020000">
            <a:off x="3808892" y="-540589"/>
            <a:ext cx="4948026" cy="7608498"/>
          </a:xfrm>
          <a:prstGeom prst="rect">
            <a:avLst/>
          </a:prstGeom>
        </p:spPr>
      </p:pic>
      <p:pic>
        <p:nvPicPr>
          <p:cNvPr id="10" name="Picture 10">
            <a:extLst>
              <a:ext uri="{FF2B5EF4-FFF2-40B4-BE49-F238E27FC236}">
                <a16:creationId xmlns:a16="http://schemas.microsoft.com/office/drawing/2014/main" id="{356CEF67-1993-49BA-84F5-EF17F5800F09}"/>
              </a:ext>
            </a:extLst>
          </p:cNvPr>
          <p:cNvPicPr>
            <a:picLocks noChangeAspect="1"/>
          </p:cNvPicPr>
          <p:nvPr/>
        </p:nvPicPr>
        <p:blipFill>
          <a:blip r:embed="rId6"/>
          <a:stretch>
            <a:fillRect/>
          </a:stretch>
        </p:blipFill>
        <p:spPr>
          <a:xfrm>
            <a:off x="3933646" y="-298346"/>
            <a:ext cx="4914180" cy="7253409"/>
          </a:xfrm>
          <a:prstGeom prst="rect">
            <a:avLst/>
          </a:prstGeom>
        </p:spPr>
      </p:pic>
    </p:spTree>
    <p:extLst>
      <p:ext uri="{BB962C8B-B14F-4D97-AF65-F5344CB8AC3E}">
        <p14:creationId xmlns:p14="http://schemas.microsoft.com/office/powerpoint/2010/main" val="3189662957"/>
      </p:ext>
    </p:extLst>
  </p:cSld>
  <p:clrMapOvr>
    <a:masterClrMapping/>
  </p:clrMapOvr>
  <mc:AlternateContent xmlns:mc="http://schemas.openxmlformats.org/markup-compatibility/2006" xmlns:p14="http://schemas.microsoft.com/office/powerpoint/2010/main">
    <mc:Choice Requires="p14">
      <p:transition spd="slow" p14:dur="80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3"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1+#ppt_w/2"/>
                                          </p:val>
                                        </p:tav>
                                        <p:tav tm="100000">
                                          <p:val>
                                            <p:strVal val="#ppt_x"/>
                                          </p:val>
                                        </p:tav>
                                      </p:tavLst>
                                    </p:anim>
                                    <p:anim calcmode="lin" valueType="num">
                                      <p:cBhvr additive="base">
                                        <p:cTn id="1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4" presetClass="entr" presetSubtype="5"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randombar(vertical)">
                                      <p:cBhvr>
                                        <p:cTn id="1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descr="A picture containing dark, flower&#10;&#10;Description automatically generated">
            <a:extLst>
              <a:ext uri="{FF2B5EF4-FFF2-40B4-BE49-F238E27FC236}">
                <a16:creationId xmlns:a16="http://schemas.microsoft.com/office/drawing/2014/main" id="{3D18275D-427A-4B41-8D11-C592F5E07654}"/>
              </a:ext>
            </a:extLst>
          </p:cNvPr>
          <p:cNvPicPr>
            <a:picLocks noChangeAspect="1"/>
          </p:cNvPicPr>
          <p:nvPr/>
        </p:nvPicPr>
        <p:blipFill>
          <a:blip r:embed="rId2"/>
          <a:stretch>
            <a:fillRect/>
          </a:stretch>
        </p:blipFill>
        <p:spPr>
          <a:xfrm>
            <a:off x="-422694" y="234214"/>
            <a:ext cx="6208142" cy="6217044"/>
          </a:xfrm>
          <a:prstGeom prst="rect">
            <a:avLst/>
          </a:prstGeom>
        </p:spPr>
      </p:pic>
      <p:sp>
        <p:nvSpPr>
          <p:cNvPr id="2" name="Title 1">
            <a:extLst>
              <a:ext uri="{FF2B5EF4-FFF2-40B4-BE49-F238E27FC236}">
                <a16:creationId xmlns:a16="http://schemas.microsoft.com/office/drawing/2014/main" id="{71C8E2D6-80AD-4332-82E5-44F51FE6D634}"/>
              </a:ext>
            </a:extLst>
          </p:cNvPr>
          <p:cNvSpPr>
            <a:spLocks noGrp="1"/>
          </p:cNvSpPr>
          <p:nvPr>
            <p:ph type="title"/>
          </p:nvPr>
        </p:nvSpPr>
        <p:spPr>
          <a:xfrm>
            <a:off x="489963" y="231011"/>
            <a:ext cx="10915232" cy="1858932"/>
          </a:xfrm>
        </p:spPr>
        <p:txBody>
          <a:bodyPr vert="horz" wrap="square" lIns="0" tIns="0" rIns="0" bIns="0" rtlCol="0" anchor="b" anchorCtr="0">
            <a:noAutofit/>
          </a:bodyPr>
          <a:lstStyle/>
          <a:p>
            <a:r>
              <a:rPr lang="en-US" sz="4000" dirty="0">
                <a:solidFill>
                  <a:schemeClr val="tx1">
                    <a:lumMod val="95000"/>
                  </a:schemeClr>
                </a:solidFill>
                <a:latin typeface="MS PGothic"/>
                <a:ea typeface="+mj-lt"/>
                <a:cs typeface="+mj-lt"/>
              </a:rPr>
              <a:t>Attending my second meeting, mass and follow-up discussion with the Unitarian Universalist</a:t>
            </a:r>
            <a:br>
              <a:rPr lang="en-US" sz="4000" dirty="0">
                <a:solidFill>
                  <a:schemeClr val="tx1">
                    <a:lumMod val="95000"/>
                  </a:schemeClr>
                </a:solidFill>
                <a:latin typeface="MS PGothic"/>
                <a:ea typeface="+mj-lt"/>
                <a:cs typeface="+mj-lt"/>
              </a:rPr>
            </a:br>
            <a:r>
              <a:rPr lang="en-US" sz="4000">
                <a:solidFill>
                  <a:schemeClr val="tx1">
                    <a:lumMod val="95000"/>
                  </a:schemeClr>
                </a:solidFill>
                <a:latin typeface="MS PGothic"/>
                <a:ea typeface="+mj-lt"/>
                <a:cs typeface="+mj-lt"/>
              </a:rPr>
              <a:t>Fellowship of Lafayette, LA (9/13/2020)-10:30AM</a:t>
            </a:r>
            <a:endParaRPr lang="en-US" sz="4000">
              <a:solidFill>
                <a:schemeClr val="tx1">
                  <a:lumMod val="95000"/>
                </a:schemeClr>
              </a:solidFill>
              <a:latin typeface="MS PGothic"/>
              <a:ea typeface="MS PGothic"/>
            </a:endParaRPr>
          </a:p>
        </p:txBody>
      </p:sp>
      <p:sp>
        <p:nvSpPr>
          <p:cNvPr id="3" name="Text Placeholder 2">
            <a:extLst>
              <a:ext uri="{FF2B5EF4-FFF2-40B4-BE49-F238E27FC236}">
                <a16:creationId xmlns:a16="http://schemas.microsoft.com/office/drawing/2014/main" id="{0D396257-3F58-4FF7-8F88-27B747DE4EAA}"/>
              </a:ext>
            </a:extLst>
          </p:cNvPr>
          <p:cNvSpPr>
            <a:spLocks noGrp="1"/>
          </p:cNvSpPr>
          <p:nvPr>
            <p:ph type="body" idx="1"/>
          </p:nvPr>
        </p:nvSpPr>
        <p:spPr>
          <a:xfrm>
            <a:off x="489872" y="2363680"/>
            <a:ext cx="7263383" cy="3098018"/>
          </a:xfrm>
        </p:spPr>
        <p:txBody>
          <a:bodyPr vert="horz" lIns="0" tIns="0" rIns="0" bIns="0" rtlCol="0" anchor="t">
            <a:normAutofit fontScale="85000" lnSpcReduction="20000"/>
          </a:bodyPr>
          <a:lstStyle/>
          <a:p>
            <a:pPr marL="457200" indent="-457200">
              <a:buFont typeface="Wingdings" panose="03070A02030502020204" pitchFamily="66" charset="0"/>
              <a:buChar char="Ø"/>
            </a:pPr>
            <a:r>
              <a:rPr lang="en-US">
                <a:solidFill>
                  <a:srgbClr val="FFFFFF"/>
                </a:solidFill>
                <a:latin typeface="Lucida Sans Unicode"/>
                <a:ea typeface="PMingLiU-ExtB"/>
                <a:cs typeface="Lucida Sans Unicode"/>
              </a:rPr>
              <a:t>I was excited to meet with the UU again and honestly wish I didn't have to take notes this time around so I could fully enjoy the experience.</a:t>
            </a:r>
            <a:endParaRPr lang="en-US">
              <a:solidFill>
                <a:srgbClr val="FFFFFF">
                  <a:alpha val="60000"/>
                </a:srgbClr>
              </a:solidFill>
              <a:latin typeface="Lucida Sans Unicode"/>
              <a:ea typeface="PMingLiU-ExtB"/>
              <a:cs typeface="Lucida Sans Unicode"/>
            </a:endParaRPr>
          </a:p>
          <a:p>
            <a:pPr marL="457200" indent="-457200">
              <a:buFont typeface="Wingdings" panose="03070A02030502020204" pitchFamily="66" charset="0"/>
              <a:buChar char="Ø"/>
            </a:pPr>
            <a:r>
              <a:rPr lang="en-US">
                <a:solidFill>
                  <a:srgbClr val="FFFFFF"/>
                </a:solidFill>
                <a:latin typeface="Lucida Sans Unicode"/>
                <a:ea typeface="PMingLiU-ExtB"/>
                <a:cs typeface="Lucida Sans Unicode"/>
              </a:rPr>
              <a:t>I purposely dressed more outwardly femmine by wearing floral hair barrettes to test how "accepting of diversity" they so say claimed to be on their website.</a:t>
            </a:r>
            <a:endParaRPr lang="en-US">
              <a:solidFill>
                <a:srgbClr val="FFFFFF">
                  <a:alpha val="60000"/>
                </a:srgbClr>
              </a:solidFill>
              <a:latin typeface="Lucida Sans Unicode"/>
              <a:ea typeface="PMingLiU-ExtB"/>
              <a:cs typeface="Lucida Sans Unicode"/>
            </a:endParaRPr>
          </a:p>
        </p:txBody>
      </p:sp>
      <p:pic>
        <p:nvPicPr>
          <p:cNvPr id="4" name="Picture 4" descr="A close up of a sign&#10;&#10;Description automatically generated">
            <a:extLst>
              <a:ext uri="{FF2B5EF4-FFF2-40B4-BE49-F238E27FC236}">
                <a16:creationId xmlns:a16="http://schemas.microsoft.com/office/drawing/2014/main" id="{3C80A9E6-C7B0-42FA-BE0C-CA5BF390CAB6}"/>
              </a:ext>
            </a:extLst>
          </p:cNvPr>
          <p:cNvPicPr>
            <a:picLocks noChangeAspect="1"/>
          </p:cNvPicPr>
          <p:nvPr/>
        </p:nvPicPr>
        <p:blipFill>
          <a:blip r:embed="rId3"/>
          <a:stretch>
            <a:fillRect/>
          </a:stretch>
        </p:blipFill>
        <p:spPr>
          <a:xfrm>
            <a:off x="6383548" y="5112319"/>
            <a:ext cx="1949749" cy="1478532"/>
          </a:xfrm>
          <a:prstGeom prst="rect">
            <a:avLst/>
          </a:prstGeom>
        </p:spPr>
      </p:pic>
      <p:pic>
        <p:nvPicPr>
          <p:cNvPr id="6" name="Picture 6" descr="A picture containing drawing, game&#10;&#10;Description automatically generated">
            <a:extLst>
              <a:ext uri="{FF2B5EF4-FFF2-40B4-BE49-F238E27FC236}">
                <a16:creationId xmlns:a16="http://schemas.microsoft.com/office/drawing/2014/main" id="{804EB967-2B80-4D8D-B7BD-786C8052381A}"/>
              </a:ext>
            </a:extLst>
          </p:cNvPr>
          <p:cNvPicPr>
            <a:picLocks noChangeAspect="1"/>
          </p:cNvPicPr>
          <p:nvPr/>
        </p:nvPicPr>
        <p:blipFill>
          <a:blip r:embed="rId4"/>
          <a:stretch>
            <a:fillRect/>
          </a:stretch>
        </p:blipFill>
        <p:spPr>
          <a:xfrm>
            <a:off x="9159557" y="2018582"/>
            <a:ext cx="2154245" cy="4761781"/>
          </a:xfrm>
          <a:prstGeom prst="rect">
            <a:avLst/>
          </a:prstGeom>
        </p:spPr>
      </p:pic>
    </p:spTree>
    <p:extLst>
      <p:ext uri="{BB962C8B-B14F-4D97-AF65-F5344CB8AC3E}">
        <p14:creationId xmlns:p14="http://schemas.microsoft.com/office/powerpoint/2010/main" val="38356409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900" decel="100000" fill="hold"/>
                                        <p:tgtEl>
                                          <p:spTgt spid="4"/>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37"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barn(outVertical)">
                                      <p:cBhvr>
                                        <p:cTn id="20" dur="500"/>
                                        <p:tgtEl>
                                          <p:spTgt spid="6"/>
                                        </p:tgtEl>
                                      </p:cBhvr>
                                    </p:animEffect>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0"/>
                                  </p:stCondLst>
                                  <p:childTnLst>
                                    <p:set>
                                      <p:cBhvr>
                                        <p:cTn id="24" dur="1" fill="hold">
                                          <p:stCondLst>
                                            <p:cond delay="0"/>
                                          </p:stCondLst>
                                        </p:cTn>
                                        <p:tgtEl>
                                          <p:spTgt spid="2"/>
                                        </p:tgtEl>
                                        <p:attrNameLst>
                                          <p:attrName>style.visibility</p:attrName>
                                        </p:attrNameLst>
                                      </p:cBhvr>
                                      <p:to>
                                        <p:strVal val="visible"/>
                                      </p:to>
                                    </p:set>
                                    <p:anim calcmode="lin" valueType="num">
                                      <p:cBhvr>
                                        <p:cTn id="25" dur="500" fill="hold"/>
                                        <p:tgtEl>
                                          <p:spTgt spid="2"/>
                                        </p:tgtEl>
                                        <p:attrNameLst>
                                          <p:attrName>ppt_w</p:attrName>
                                        </p:attrNameLst>
                                      </p:cBhvr>
                                      <p:tavLst>
                                        <p:tav tm="0">
                                          <p:val>
                                            <p:fltVal val="0"/>
                                          </p:val>
                                        </p:tav>
                                        <p:tav tm="100000">
                                          <p:val>
                                            <p:strVal val="#ppt_w"/>
                                          </p:val>
                                        </p:tav>
                                      </p:tavLst>
                                    </p:anim>
                                    <p:anim calcmode="lin" valueType="num">
                                      <p:cBhvr>
                                        <p:cTn id="26" dur="500" fill="hold"/>
                                        <p:tgtEl>
                                          <p:spTgt spid="2"/>
                                        </p:tgtEl>
                                        <p:attrNameLst>
                                          <p:attrName>ppt_h</p:attrName>
                                        </p:attrNameLst>
                                      </p:cBhvr>
                                      <p:tavLst>
                                        <p:tav tm="0">
                                          <p:val>
                                            <p:fltVal val="0"/>
                                          </p:val>
                                        </p:tav>
                                        <p:tav tm="100000">
                                          <p:val>
                                            <p:strVal val="#ppt_h"/>
                                          </p:val>
                                        </p:tav>
                                      </p:tavLst>
                                    </p:anim>
                                    <p:animEffect transition="in" filter="fade">
                                      <p:cBhvr>
                                        <p:cTn id="27" dur="500"/>
                                        <p:tgtEl>
                                          <p:spTgt spid="2"/>
                                        </p:tgtEl>
                                      </p:cBhvr>
                                    </p:animEffect>
                                  </p:childTnLst>
                                </p:cTn>
                              </p:par>
                            </p:childTnLst>
                          </p:cTn>
                        </p:par>
                      </p:childTnLst>
                    </p:cTn>
                  </p:par>
                  <p:par>
                    <p:cTn id="28" fill="hold">
                      <p:stCondLst>
                        <p:cond delay="indefinite"/>
                      </p:stCondLst>
                      <p:childTnLst>
                        <p:par>
                          <p:cTn id="29" fill="hold">
                            <p:stCondLst>
                              <p:cond delay="0"/>
                            </p:stCondLst>
                            <p:childTnLst>
                              <p:par>
                                <p:cTn id="30" presetID="55" presetClass="entr" presetSubtype="0" fill="hold" grpId="0" nodeType="clickEffect">
                                  <p:stCondLst>
                                    <p:cond delay="0"/>
                                  </p:stCondLst>
                                  <p:childTnLst>
                                    <p:set>
                                      <p:cBhvr>
                                        <p:cTn id="31" dur="1" fill="hold">
                                          <p:stCondLst>
                                            <p:cond delay="0"/>
                                          </p:stCondLst>
                                        </p:cTn>
                                        <p:tgtEl>
                                          <p:spTgt spid="3">
                                            <p:txEl>
                                              <p:pRg st="0" end="0"/>
                                            </p:txEl>
                                          </p:spTgt>
                                        </p:tgtEl>
                                        <p:attrNameLst>
                                          <p:attrName>style.visibility</p:attrName>
                                        </p:attrNameLst>
                                      </p:cBhvr>
                                      <p:to>
                                        <p:strVal val="visible"/>
                                      </p:to>
                                    </p:set>
                                    <p:anim calcmode="lin" valueType="num">
                                      <p:cBhvr>
                                        <p:cTn id="32" dur="1000" fill="hold"/>
                                        <p:tgtEl>
                                          <p:spTgt spid="3">
                                            <p:txEl>
                                              <p:pRg st="0" end="0"/>
                                            </p:txEl>
                                          </p:spTgt>
                                        </p:tgtEl>
                                        <p:attrNameLst>
                                          <p:attrName>ppt_w</p:attrName>
                                        </p:attrNameLst>
                                      </p:cBhvr>
                                      <p:tavLst>
                                        <p:tav tm="0">
                                          <p:val>
                                            <p:strVal val="#ppt_w*0.70"/>
                                          </p:val>
                                        </p:tav>
                                        <p:tav tm="100000">
                                          <p:val>
                                            <p:strVal val="#ppt_w"/>
                                          </p:val>
                                        </p:tav>
                                      </p:tavLst>
                                    </p:anim>
                                    <p:anim calcmode="lin" valueType="num">
                                      <p:cBhvr>
                                        <p:cTn id="33" dur="1000" fill="hold"/>
                                        <p:tgtEl>
                                          <p:spTgt spid="3">
                                            <p:txEl>
                                              <p:pRg st="0" end="0"/>
                                            </p:txEl>
                                          </p:spTgt>
                                        </p:tgtEl>
                                        <p:attrNameLst>
                                          <p:attrName>ppt_h</p:attrName>
                                        </p:attrNameLst>
                                      </p:cBhvr>
                                      <p:tavLst>
                                        <p:tav tm="0">
                                          <p:val>
                                            <p:strVal val="#ppt_h"/>
                                          </p:val>
                                        </p:tav>
                                        <p:tav tm="100000">
                                          <p:val>
                                            <p:strVal val="#ppt_h"/>
                                          </p:val>
                                        </p:tav>
                                      </p:tavLst>
                                    </p:anim>
                                    <p:animEffect transition="in" filter="fade">
                                      <p:cBhvr>
                                        <p:cTn id="34" dur="1000"/>
                                        <p:tgtEl>
                                          <p:spTgt spid="3">
                                            <p:txEl>
                                              <p:pRg st="0" end="0"/>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55" presetClass="entr" presetSubtype="0" fill="hold" grpId="0" nodeType="clickEffect">
                                  <p:stCondLst>
                                    <p:cond delay="0"/>
                                  </p:stCondLst>
                                  <p:childTnLst>
                                    <p:set>
                                      <p:cBhvr>
                                        <p:cTn id="38" dur="1" fill="hold">
                                          <p:stCondLst>
                                            <p:cond delay="0"/>
                                          </p:stCondLst>
                                        </p:cTn>
                                        <p:tgtEl>
                                          <p:spTgt spid="3">
                                            <p:txEl>
                                              <p:pRg st="1" end="1"/>
                                            </p:txEl>
                                          </p:spTgt>
                                        </p:tgtEl>
                                        <p:attrNameLst>
                                          <p:attrName>style.visibility</p:attrName>
                                        </p:attrNameLst>
                                      </p:cBhvr>
                                      <p:to>
                                        <p:strVal val="visible"/>
                                      </p:to>
                                    </p:set>
                                    <p:anim calcmode="lin" valueType="num">
                                      <p:cBhvr>
                                        <p:cTn id="39" dur="1000" fill="hold"/>
                                        <p:tgtEl>
                                          <p:spTgt spid="3">
                                            <p:txEl>
                                              <p:pRg st="1" end="1"/>
                                            </p:txEl>
                                          </p:spTgt>
                                        </p:tgtEl>
                                        <p:attrNameLst>
                                          <p:attrName>ppt_w</p:attrName>
                                        </p:attrNameLst>
                                      </p:cBhvr>
                                      <p:tavLst>
                                        <p:tav tm="0">
                                          <p:val>
                                            <p:strVal val="#ppt_w*0.70"/>
                                          </p:val>
                                        </p:tav>
                                        <p:tav tm="100000">
                                          <p:val>
                                            <p:strVal val="#ppt_w"/>
                                          </p:val>
                                        </p:tav>
                                      </p:tavLst>
                                    </p:anim>
                                    <p:anim calcmode="lin" valueType="num">
                                      <p:cBhvr>
                                        <p:cTn id="40" dur="1000" fill="hold"/>
                                        <p:tgtEl>
                                          <p:spTgt spid="3">
                                            <p:txEl>
                                              <p:pRg st="1" end="1"/>
                                            </p:txEl>
                                          </p:spTgt>
                                        </p:tgtEl>
                                        <p:attrNameLst>
                                          <p:attrName>ppt_h</p:attrName>
                                        </p:attrNameLst>
                                      </p:cBhvr>
                                      <p:tavLst>
                                        <p:tav tm="0">
                                          <p:val>
                                            <p:strVal val="#ppt_h"/>
                                          </p:val>
                                        </p:tav>
                                        <p:tav tm="100000">
                                          <p:val>
                                            <p:strVal val="#ppt_h"/>
                                          </p:val>
                                        </p:tav>
                                      </p:tavLst>
                                    </p:anim>
                                    <p:animEffect transition="in" filter="fade">
                                      <p:cBhvr>
                                        <p:cTn id="41" dur="10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4" name="Rectangle 6">
            <a:extLst>
              <a:ext uri="{FF2B5EF4-FFF2-40B4-BE49-F238E27FC236}">
                <a16:creationId xmlns:a16="http://schemas.microsoft.com/office/drawing/2014/main" id="{37D7CF97-C693-42F5-AFF2-9C4EBFE0E69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2" descr="A picture containing cake, table, items, many&#10;&#10;Description automatically generated">
            <a:extLst>
              <a:ext uri="{FF2B5EF4-FFF2-40B4-BE49-F238E27FC236}">
                <a16:creationId xmlns:a16="http://schemas.microsoft.com/office/drawing/2014/main" id="{C7BE5D6D-6350-483B-A581-DD1BC9217DAE}"/>
              </a:ext>
            </a:extLst>
          </p:cNvPr>
          <p:cNvPicPr>
            <a:picLocks noChangeAspect="1"/>
          </p:cNvPicPr>
          <p:nvPr/>
        </p:nvPicPr>
        <p:blipFill rotWithShape="1">
          <a:blip r:embed="rId2"/>
          <a:srcRect t="9520" b="14466"/>
          <a:stretch/>
        </p:blipFill>
        <p:spPr>
          <a:xfrm>
            <a:off x="20" y="10"/>
            <a:ext cx="12191980" cy="6857990"/>
          </a:xfrm>
          <a:custGeom>
            <a:avLst/>
            <a:gdLst/>
            <a:ahLst/>
            <a:cxnLst/>
            <a:rect l="l" t="t" r="r" b="b"/>
            <a:pathLst>
              <a:path w="12192000" h="6858000">
                <a:moveTo>
                  <a:pt x="0" y="0"/>
                </a:moveTo>
                <a:lnTo>
                  <a:pt x="12192000" y="0"/>
                </a:lnTo>
                <a:lnTo>
                  <a:pt x="12192000" y="6858000"/>
                </a:lnTo>
                <a:lnTo>
                  <a:pt x="0" y="6858000"/>
                </a:lnTo>
                <a:close/>
              </a:path>
            </a:pathLst>
          </a:custGeom>
        </p:spPr>
      </p:pic>
      <p:pic>
        <p:nvPicPr>
          <p:cNvPr id="3" name="Picture 4" descr="A cup of coffee&#10;&#10;Description automatically generated">
            <a:extLst>
              <a:ext uri="{FF2B5EF4-FFF2-40B4-BE49-F238E27FC236}">
                <a16:creationId xmlns:a16="http://schemas.microsoft.com/office/drawing/2014/main" id="{472F7CC7-C90D-4F07-A5E0-DE96AD923020}"/>
              </a:ext>
            </a:extLst>
          </p:cNvPr>
          <p:cNvPicPr>
            <a:picLocks noChangeAspect="1"/>
          </p:cNvPicPr>
          <p:nvPr/>
        </p:nvPicPr>
        <p:blipFill>
          <a:blip r:embed="rId3"/>
          <a:stretch>
            <a:fillRect/>
          </a:stretch>
        </p:blipFill>
        <p:spPr>
          <a:xfrm rot="20160000">
            <a:off x="324928" y="3443144"/>
            <a:ext cx="2743200" cy="3048466"/>
          </a:xfrm>
          <a:prstGeom prst="rect">
            <a:avLst/>
          </a:prstGeom>
        </p:spPr>
      </p:pic>
      <p:pic>
        <p:nvPicPr>
          <p:cNvPr id="5" name="Picture 5" descr="A picture containing person, clothing, holding, wearing&#10;&#10;Description automatically generated">
            <a:extLst>
              <a:ext uri="{FF2B5EF4-FFF2-40B4-BE49-F238E27FC236}">
                <a16:creationId xmlns:a16="http://schemas.microsoft.com/office/drawing/2014/main" id="{C53CE5B4-0A30-44CA-9947-922ED05226CE}"/>
              </a:ext>
            </a:extLst>
          </p:cNvPr>
          <p:cNvPicPr>
            <a:picLocks noChangeAspect="1"/>
          </p:cNvPicPr>
          <p:nvPr/>
        </p:nvPicPr>
        <p:blipFill>
          <a:blip r:embed="rId4"/>
          <a:stretch>
            <a:fillRect/>
          </a:stretch>
        </p:blipFill>
        <p:spPr>
          <a:xfrm rot="3300000">
            <a:off x="5745552" y="1983259"/>
            <a:ext cx="4267200" cy="3207588"/>
          </a:xfrm>
          <a:prstGeom prst="rect">
            <a:avLst/>
          </a:prstGeom>
        </p:spPr>
      </p:pic>
      <p:pic>
        <p:nvPicPr>
          <p:cNvPr id="6" name="Picture 7" descr="A person holding a bicycle&#10;&#10;Description automatically generated">
            <a:extLst>
              <a:ext uri="{FF2B5EF4-FFF2-40B4-BE49-F238E27FC236}">
                <a16:creationId xmlns:a16="http://schemas.microsoft.com/office/drawing/2014/main" id="{E9E50F42-4CCC-4979-9EB2-3BEE6C4CC3C2}"/>
              </a:ext>
            </a:extLst>
          </p:cNvPr>
          <p:cNvPicPr>
            <a:picLocks noChangeAspect="1"/>
          </p:cNvPicPr>
          <p:nvPr/>
        </p:nvPicPr>
        <p:blipFill>
          <a:blip r:embed="rId5"/>
          <a:stretch>
            <a:fillRect/>
          </a:stretch>
        </p:blipFill>
        <p:spPr>
          <a:xfrm>
            <a:off x="9419879" y="1483013"/>
            <a:ext cx="2561021" cy="3899139"/>
          </a:xfrm>
          <a:prstGeom prst="rect">
            <a:avLst/>
          </a:prstGeom>
        </p:spPr>
      </p:pic>
      <p:pic>
        <p:nvPicPr>
          <p:cNvPr id="8" name="Picture 9" descr="A picture containing text, map, drawing&#10;&#10;Description automatically generated">
            <a:extLst>
              <a:ext uri="{FF2B5EF4-FFF2-40B4-BE49-F238E27FC236}">
                <a16:creationId xmlns:a16="http://schemas.microsoft.com/office/drawing/2014/main" id="{EB7A6B09-A1D9-4B83-9ADF-C7704E0E0079}"/>
              </a:ext>
            </a:extLst>
          </p:cNvPr>
          <p:cNvPicPr>
            <a:picLocks noChangeAspect="1"/>
          </p:cNvPicPr>
          <p:nvPr/>
        </p:nvPicPr>
        <p:blipFill>
          <a:blip r:embed="rId6"/>
          <a:stretch>
            <a:fillRect/>
          </a:stretch>
        </p:blipFill>
        <p:spPr>
          <a:xfrm>
            <a:off x="3335192" y="163904"/>
            <a:ext cx="2919314" cy="6530196"/>
          </a:xfrm>
          <a:prstGeom prst="rect">
            <a:avLst/>
          </a:prstGeom>
        </p:spPr>
      </p:pic>
      <p:pic>
        <p:nvPicPr>
          <p:cNvPr id="7" name="Picture 8" descr="A picture containing object, lamp, light&#10;&#10;Description automatically generated">
            <a:extLst>
              <a:ext uri="{FF2B5EF4-FFF2-40B4-BE49-F238E27FC236}">
                <a16:creationId xmlns:a16="http://schemas.microsoft.com/office/drawing/2014/main" id="{E0700DE1-ECF9-4A74-80B5-14510B8B78F1}"/>
              </a:ext>
            </a:extLst>
          </p:cNvPr>
          <p:cNvPicPr>
            <a:picLocks noChangeAspect="1"/>
          </p:cNvPicPr>
          <p:nvPr/>
        </p:nvPicPr>
        <p:blipFill>
          <a:blip r:embed="rId7"/>
          <a:stretch>
            <a:fillRect/>
          </a:stretch>
        </p:blipFill>
        <p:spPr>
          <a:xfrm rot="840000">
            <a:off x="-123549" y="-119260"/>
            <a:ext cx="3648973" cy="3494399"/>
          </a:xfrm>
          <a:prstGeom prst="rect">
            <a:avLst/>
          </a:prstGeom>
        </p:spPr>
      </p:pic>
    </p:spTree>
    <p:extLst>
      <p:ext uri="{BB962C8B-B14F-4D97-AF65-F5344CB8AC3E}">
        <p14:creationId xmlns:p14="http://schemas.microsoft.com/office/powerpoint/2010/main" val="1206474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fractur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style.rotation</p:attrName>
                                        </p:attrNameLst>
                                      </p:cBhvr>
                                      <p:tavLst>
                                        <p:tav tm="0">
                                          <p:val>
                                            <p:fltVal val="90"/>
                                          </p:val>
                                        </p:tav>
                                        <p:tav tm="100000">
                                          <p:val>
                                            <p:fltVal val="0"/>
                                          </p:val>
                                        </p:tav>
                                      </p:tavLst>
                                    </p:anim>
                                    <p:animEffect transition="in" filter="fade">
                                      <p:cBhvr>
                                        <p:cTn id="10" dur="10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5"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ppt_w</p:attrName>
                                        </p:attrNameLst>
                                      </p:cBhvr>
                                      <p:tavLst>
                                        <p:tav tm="0">
                                          <p:val>
                                            <p:strVal val="#ppt_w*0.70"/>
                                          </p:val>
                                        </p:tav>
                                        <p:tav tm="100000">
                                          <p:val>
                                            <p:strVal val="#ppt_w"/>
                                          </p:val>
                                        </p:tav>
                                      </p:tavLst>
                                    </p:anim>
                                    <p:anim calcmode="lin" valueType="num">
                                      <p:cBhvr>
                                        <p:cTn id="16" dur="1000" fill="hold"/>
                                        <p:tgtEl>
                                          <p:spTgt spid="7"/>
                                        </p:tgtEl>
                                        <p:attrNameLst>
                                          <p:attrName>ppt_h</p:attrName>
                                        </p:attrNameLst>
                                      </p:cBhvr>
                                      <p:tavLst>
                                        <p:tav tm="0">
                                          <p:val>
                                            <p:strVal val="#ppt_h"/>
                                          </p:val>
                                        </p:tav>
                                        <p:tav tm="100000">
                                          <p:val>
                                            <p:strVal val="#ppt_h"/>
                                          </p:val>
                                        </p:tav>
                                      </p:tavLst>
                                    </p:anim>
                                    <p:animEffect transition="in" filter="fade">
                                      <p:cBhvr>
                                        <p:cTn id="17" dur="10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 presetClass="entr" presetSubtype="6"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additive="base">
                                        <p:cTn id="22" dur="500" fill="hold"/>
                                        <p:tgtEl>
                                          <p:spTgt spid="3"/>
                                        </p:tgtEl>
                                        <p:attrNameLst>
                                          <p:attrName>ppt_x</p:attrName>
                                        </p:attrNameLst>
                                      </p:cBhvr>
                                      <p:tavLst>
                                        <p:tav tm="0">
                                          <p:val>
                                            <p:strVal val="1+#ppt_w/2"/>
                                          </p:val>
                                        </p:tav>
                                        <p:tav tm="100000">
                                          <p:val>
                                            <p:strVal val="#ppt_x"/>
                                          </p:val>
                                        </p:tav>
                                      </p:tavLst>
                                    </p:anim>
                                    <p:anim calcmode="lin" valueType="num">
                                      <p:cBhvr additive="base">
                                        <p:cTn id="2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6" presetClass="entr" presetSubtype="37" fill="hold"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out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2" presetClass="entr" presetSubtype="1" fill="hold" nodeType="clickEffect">
                                  <p:stCondLst>
                                    <p:cond delay="0"/>
                                  </p:stCondLst>
                                  <p:childTnLst>
                                    <p:set>
                                      <p:cBhvr>
                                        <p:cTn id="32" dur="1" fill="hold">
                                          <p:stCondLst>
                                            <p:cond delay="0"/>
                                          </p:stCondLst>
                                        </p:cTn>
                                        <p:tgtEl>
                                          <p:spTgt spid="5"/>
                                        </p:tgtEl>
                                        <p:attrNameLst>
                                          <p:attrName>style.visibility</p:attrName>
                                        </p:attrNameLst>
                                      </p:cBhvr>
                                      <p:to>
                                        <p:strVal val="visible"/>
                                      </p:to>
                                    </p:set>
                                    <p:anim calcmode="lin" valueType="num">
                                      <p:cBhvr additive="base">
                                        <p:cTn id="33" dur="500"/>
                                        <p:tgtEl>
                                          <p:spTgt spid="5"/>
                                        </p:tgtEl>
                                        <p:attrNameLst>
                                          <p:attrName>ppt_y</p:attrName>
                                        </p:attrNameLst>
                                      </p:cBhvr>
                                      <p:tavLst>
                                        <p:tav tm="0">
                                          <p:val>
                                            <p:strVal val="#ppt_y-#ppt_h*1.125000"/>
                                          </p:val>
                                        </p:tav>
                                        <p:tav tm="100000">
                                          <p:val>
                                            <p:strVal val="#ppt_y"/>
                                          </p:val>
                                        </p:tav>
                                      </p:tavLst>
                                    </p:anim>
                                    <p:animEffect transition="in" filter="wipe(down)">
                                      <p:cBhvr>
                                        <p:cTn id="34" dur="500"/>
                                        <p:tgtEl>
                                          <p:spTgt spid="5"/>
                                        </p:tgtEl>
                                      </p:cBhvr>
                                    </p:animEffect>
                                  </p:childTnLst>
                                </p:cTn>
                              </p:par>
                            </p:childTnLst>
                          </p:cTn>
                        </p:par>
                      </p:childTnLst>
                    </p:cTn>
                  </p:par>
                  <p:par>
                    <p:cTn id="35" fill="hold">
                      <p:stCondLst>
                        <p:cond delay="indefinite"/>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anim calcmode="lin" valueType="num">
                                      <p:cBhvr>
                                        <p:cTn id="39" dur="500" fill="hold"/>
                                        <p:tgtEl>
                                          <p:spTgt spid="6"/>
                                        </p:tgtEl>
                                        <p:attrNameLst>
                                          <p:attrName>ppt_w</p:attrName>
                                        </p:attrNameLst>
                                      </p:cBhvr>
                                      <p:tavLst>
                                        <p:tav tm="0">
                                          <p:val>
                                            <p:fltVal val="0"/>
                                          </p:val>
                                        </p:tav>
                                        <p:tav tm="100000">
                                          <p:val>
                                            <p:strVal val="#ppt_w"/>
                                          </p:val>
                                        </p:tav>
                                      </p:tavLst>
                                    </p:anim>
                                    <p:anim calcmode="lin" valueType="num">
                                      <p:cBhvr>
                                        <p:cTn id="40" dur="500" fill="hold"/>
                                        <p:tgtEl>
                                          <p:spTgt spid="6"/>
                                        </p:tgtEl>
                                        <p:attrNameLst>
                                          <p:attrName>ppt_h</p:attrName>
                                        </p:attrNameLst>
                                      </p:cBhvr>
                                      <p:tavLst>
                                        <p:tav tm="0">
                                          <p:val>
                                            <p:fltVal val="0"/>
                                          </p:val>
                                        </p:tav>
                                        <p:tav tm="100000">
                                          <p:val>
                                            <p:strVal val="#ppt_h"/>
                                          </p:val>
                                        </p:tav>
                                      </p:tavLst>
                                    </p:anim>
                                    <p:animEffect transition="in" filter="fade">
                                      <p:cBhvr>
                                        <p:cTn id="4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8" name="Rectangle 38">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9" name="Rectangle 40">
            <a:extLst>
              <a:ext uri="{FF2B5EF4-FFF2-40B4-BE49-F238E27FC236}">
                <a16:creationId xmlns:a16="http://schemas.microsoft.com/office/drawing/2014/main" id="{742DFF2D-EA41-4CBE-9659-C2917E4882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08B7AC-7614-4323-A534-774F0FA0C8A5}"/>
              </a:ext>
            </a:extLst>
          </p:cNvPr>
          <p:cNvSpPr>
            <a:spLocks noGrp="1"/>
          </p:cNvSpPr>
          <p:nvPr>
            <p:ph type="title"/>
          </p:nvPr>
        </p:nvSpPr>
        <p:spPr>
          <a:xfrm>
            <a:off x="87397" y="29886"/>
            <a:ext cx="6194580" cy="1682967"/>
          </a:xfrm>
        </p:spPr>
        <p:txBody>
          <a:bodyPr vert="horz" wrap="square" lIns="0" tIns="0" rIns="0" bIns="0" rtlCol="0" anchor="b" anchorCtr="0">
            <a:normAutofit/>
          </a:bodyPr>
          <a:lstStyle/>
          <a:p>
            <a:pPr algn="ctr"/>
            <a:r>
              <a:rPr lang="en-US" sz="3200" spc="-100" dirty="0">
                <a:latin typeface="Trebuchet MS"/>
                <a:ea typeface="Batang"/>
              </a:rPr>
              <a:t>The Lasting Impression of this Project </a:t>
            </a:r>
            <a:r>
              <a:rPr lang="en-US" sz="3200" spc="-100">
                <a:latin typeface="Trebuchet MS"/>
                <a:ea typeface="Batang"/>
              </a:rPr>
              <a:t>In Regards to My Future Career </a:t>
            </a:r>
            <a:r>
              <a:rPr lang="en-US" sz="3200" spc="-100" dirty="0">
                <a:latin typeface="Trebuchet MS"/>
                <a:ea typeface="Batang"/>
              </a:rPr>
              <a:t>as a  Counselor...</a:t>
            </a:r>
          </a:p>
        </p:txBody>
      </p:sp>
      <p:pic>
        <p:nvPicPr>
          <p:cNvPr id="5" name="Picture 5" descr="A picture containing table&#10;&#10;Description automatically generated">
            <a:extLst>
              <a:ext uri="{FF2B5EF4-FFF2-40B4-BE49-F238E27FC236}">
                <a16:creationId xmlns:a16="http://schemas.microsoft.com/office/drawing/2014/main" id="{DF98EC71-F447-4B8E-AFA1-7211A014D345}"/>
              </a:ext>
            </a:extLst>
          </p:cNvPr>
          <p:cNvPicPr>
            <a:picLocks noGrp="1" noChangeAspect="1"/>
          </p:cNvPicPr>
          <p:nvPr>
            <p:ph idx="1"/>
          </p:nvPr>
        </p:nvPicPr>
        <p:blipFill rotWithShape="1">
          <a:blip r:embed="rId2"/>
          <a:srcRect t="17044" r="2" b="2"/>
          <a:stretch/>
        </p:blipFill>
        <p:spPr>
          <a:xfrm>
            <a:off x="6529067" y="10"/>
            <a:ext cx="5662935" cy="6857990"/>
          </a:xfrm>
          <a:custGeom>
            <a:avLst/>
            <a:gdLst/>
            <a:ahLst/>
            <a:cxnLst/>
            <a:rect l="l" t="t" r="r" b="b"/>
            <a:pathLst>
              <a:path w="5662935" h="6858000">
                <a:moveTo>
                  <a:pt x="598332" y="0"/>
                </a:moveTo>
                <a:lnTo>
                  <a:pt x="5662935" y="0"/>
                </a:lnTo>
                <a:lnTo>
                  <a:pt x="5662935" y="6858000"/>
                </a:lnTo>
                <a:lnTo>
                  <a:pt x="0" y="6858000"/>
                </a:lnTo>
                <a:lnTo>
                  <a:pt x="78957" y="6777438"/>
                </a:lnTo>
                <a:cubicBezTo>
                  <a:pt x="291624" y="6544265"/>
                  <a:pt x="490445" y="6275955"/>
                  <a:pt x="672224" y="5969316"/>
                </a:cubicBezTo>
                <a:cubicBezTo>
                  <a:pt x="914597" y="5515036"/>
                  <a:pt x="1066080" y="5030470"/>
                  <a:pt x="1217563" y="4515619"/>
                </a:cubicBezTo>
                <a:cubicBezTo>
                  <a:pt x="1338748" y="3970483"/>
                  <a:pt x="1399341" y="3516203"/>
                  <a:pt x="1399341" y="3061922"/>
                </a:cubicBezTo>
                <a:cubicBezTo>
                  <a:pt x="1399341" y="1948936"/>
                  <a:pt x="1190580" y="1021447"/>
                  <a:pt x="773055" y="279455"/>
                </a:cubicBezTo>
                <a:close/>
              </a:path>
            </a:pathLst>
          </a:custGeom>
        </p:spPr>
      </p:pic>
      <p:sp>
        <p:nvSpPr>
          <p:cNvPr id="4" name="Text Placeholder 3">
            <a:extLst>
              <a:ext uri="{FF2B5EF4-FFF2-40B4-BE49-F238E27FC236}">
                <a16:creationId xmlns:a16="http://schemas.microsoft.com/office/drawing/2014/main" id="{0EE53637-5ACB-44A6-922F-9542F07D14C2}"/>
              </a:ext>
            </a:extLst>
          </p:cNvPr>
          <p:cNvSpPr>
            <a:spLocks noGrp="1"/>
          </p:cNvSpPr>
          <p:nvPr>
            <p:ph type="body" sz="half" idx="2"/>
          </p:nvPr>
        </p:nvSpPr>
        <p:spPr>
          <a:xfrm>
            <a:off x="188037" y="1822732"/>
            <a:ext cx="6923813" cy="4927178"/>
          </a:xfrm>
        </p:spPr>
        <p:txBody>
          <a:bodyPr vert="horz" lIns="0" tIns="0" rIns="0" bIns="0" rtlCol="0" anchor="t">
            <a:normAutofit/>
          </a:bodyPr>
          <a:lstStyle/>
          <a:p>
            <a:pPr marL="342900" indent="-342900">
              <a:buFont typeface="Wingdings" panose="03070A02030502020204" pitchFamily="66" charset="0"/>
              <a:buChar char="v"/>
            </a:pPr>
            <a:r>
              <a:rPr lang="en-US" sz="2100">
                <a:solidFill>
                  <a:srgbClr val="FFFFFF"/>
                </a:solidFill>
                <a:latin typeface="Constantia"/>
                <a:ea typeface="MS Gothic"/>
              </a:rPr>
              <a:t>I finally found a diverse and accepting community that resonates with my own ecletic sense of practicing spirituality </a:t>
            </a:r>
            <a:endParaRPr lang="en-US" sz="2100" dirty="0">
              <a:solidFill>
                <a:srgbClr val="FFFFFF"/>
              </a:solidFill>
              <a:latin typeface="Constantia"/>
              <a:ea typeface="MS Gothic"/>
            </a:endParaRPr>
          </a:p>
          <a:p>
            <a:pPr marL="342900" indent="-342900">
              <a:buFont typeface="Wingdings" panose="03070A02030502020204" pitchFamily="66" charset="0"/>
              <a:buChar char="v"/>
            </a:pPr>
            <a:r>
              <a:rPr lang="en-US" sz="2100">
                <a:solidFill>
                  <a:srgbClr val="FFFFFF"/>
                </a:solidFill>
                <a:latin typeface="Constantia"/>
                <a:ea typeface="MS Gothic"/>
              </a:rPr>
              <a:t>Through time, and the continued collection of meaningful experiences with my time spent with the UU, I can begin to familarize myself to belief systems and spiritual teachings from around the world instead of just the few western ones that have largely shaped my past, negative thoughts towards religion.</a:t>
            </a:r>
            <a:r>
              <a:rPr lang="en-US" sz="2100" dirty="0">
                <a:solidFill>
                  <a:srgbClr val="FFFFFF"/>
                </a:solidFill>
                <a:latin typeface="Constantia"/>
                <a:ea typeface="MS Gothic"/>
              </a:rPr>
              <a:t> </a:t>
            </a:r>
          </a:p>
          <a:p>
            <a:pPr marL="342900" indent="-342900">
              <a:buFont typeface="Wingdings" panose="03070A02030502020204" pitchFamily="66" charset="0"/>
              <a:buChar char="v"/>
            </a:pPr>
            <a:r>
              <a:rPr lang="en-US" sz="2100">
                <a:solidFill>
                  <a:srgbClr val="FFFFFF"/>
                </a:solidFill>
                <a:latin typeface="Constantia"/>
                <a:ea typeface="MS Gothic"/>
              </a:rPr>
              <a:t>I will become more accustomed to the idea of religion being a subject that can be enjoyable to talk about over one that arouses resenment like in my past. </a:t>
            </a:r>
            <a:endParaRPr lang="en-US" sz="2100">
              <a:solidFill>
                <a:srgbClr val="FFFFFF">
                  <a:alpha val="58000"/>
                </a:srgbClr>
              </a:solidFill>
              <a:latin typeface="Constantia"/>
              <a:ea typeface="MS Gothic"/>
            </a:endParaRPr>
          </a:p>
        </p:txBody>
      </p:sp>
      <p:pic>
        <p:nvPicPr>
          <p:cNvPr id="3" name="Picture 5" descr="A picture containing rain&#10;&#10;Description automatically generated">
            <a:extLst>
              <a:ext uri="{FF2B5EF4-FFF2-40B4-BE49-F238E27FC236}">
                <a16:creationId xmlns:a16="http://schemas.microsoft.com/office/drawing/2014/main" id="{A49936DC-3ED9-4C9D-B2F5-E32E9A94D3DC}"/>
              </a:ext>
            </a:extLst>
          </p:cNvPr>
          <p:cNvPicPr>
            <a:picLocks noChangeAspect="1"/>
          </p:cNvPicPr>
          <p:nvPr/>
        </p:nvPicPr>
        <p:blipFill>
          <a:blip r:embed="rId3"/>
          <a:stretch>
            <a:fillRect/>
          </a:stretch>
        </p:blipFill>
        <p:spPr>
          <a:xfrm>
            <a:off x="7118684" y="5751"/>
            <a:ext cx="6552293" cy="10268309"/>
          </a:xfrm>
          <a:prstGeom prst="rect">
            <a:avLst/>
          </a:prstGeom>
        </p:spPr>
      </p:pic>
      <p:pic>
        <p:nvPicPr>
          <p:cNvPr id="6" name="Picture 6" descr="A picture containing drawing&#10;&#10;Description automatically generated">
            <a:extLst>
              <a:ext uri="{FF2B5EF4-FFF2-40B4-BE49-F238E27FC236}">
                <a16:creationId xmlns:a16="http://schemas.microsoft.com/office/drawing/2014/main" id="{86ADF21B-258F-44D8-A2D3-AA55C17B266C}"/>
              </a:ext>
            </a:extLst>
          </p:cNvPr>
          <p:cNvPicPr>
            <a:picLocks noChangeAspect="1"/>
          </p:cNvPicPr>
          <p:nvPr/>
        </p:nvPicPr>
        <p:blipFill>
          <a:blip r:embed="rId4"/>
          <a:stretch>
            <a:fillRect/>
          </a:stretch>
        </p:blipFill>
        <p:spPr>
          <a:xfrm>
            <a:off x="8178407" y="-554966"/>
            <a:ext cx="5496773" cy="8298611"/>
          </a:xfrm>
          <a:prstGeom prst="rect">
            <a:avLst/>
          </a:prstGeom>
        </p:spPr>
      </p:pic>
    </p:spTree>
    <p:extLst>
      <p:ext uri="{BB962C8B-B14F-4D97-AF65-F5344CB8AC3E}">
        <p14:creationId xmlns:p14="http://schemas.microsoft.com/office/powerpoint/2010/main" val="40600673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linds(horizont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1+#ppt_w/2"/>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Effect transition="in" filter="wipe(down)">
                                      <p:cBhvr>
                                        <p:cTn id="18" dur="500"/>
                                        <p:tgtEl>
                                          <p:spTgt spid="4">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visible"/>
                                      </p:to>
                                    </p:set>
                                    <p:animEffect transition="in" filter="wipe(down)">
                                      <p:cBhvr>
                                        <p:cTn id="23" dur="500"/>
                                        <p:tgtEl>
                                          <p:spTgt spid="4">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4">
                                            <p:txEl>
                                              <p:pRg st="2" end="2"/>
                                            </p:txEl>
                                          </p:spTgt>
                                        </p:tgtEl>
                                        <p:attrNameLst>
                                          <p:attrName>style.visibility</p:attrName>
                                        </p:attrNameLst>
                                      </p:cBhvr>
                                      <p:to>
                                        <p:strVal val="visible"/>
                                      </p:to>
                                    </p:set>
                                    <p:animEffect transition="in" filter="wipe(down)">
                                      <p:cBhvr>
                                        <p:cTn id="28" dur="500"/>
                                        <p:tgtEl>
                                          <p:spTgt spid="4">
                                            <p:txEl>
                                              <p:pRg st="2" end="2"/>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gtEl>
                                        <p:attrNameLst>
                                          <p:attrName>style.visibility</p:attrName>
                                        </p:attrNameLst>
                                      </p:cBhvr>
                                      <p:to>
                                        <p:strVal val="visible"/>
                                      </p:to>
                                    </p:set>
                                    <p:animEffect transition="in" filter="fade">
                                      <p:cBhvr>
                                        <p:cTn id="33" dur="500"/>
                                        <p:tgtEl>
                                          <p:spTgt spid="3"/>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fade">
                                      <p:cBhvr>
                                        <p:cTn id="3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5"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20" name="Rectangle 11">
            <a:extLst>
              <a:ext uri="{FF2B5EF4-FFF2-40B4-BE49-F238E27FC236}">
                <a16:creationId xmlns:a16="http://schemas.microsoft.com/office/drawing/2014/main" id="{54F3A7E8-6DA9-4C2B-ACC8-475F34DAEA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3">
            <a:extLst>
              <a:ext uri="{FF2B5EF4-FFF2-40B4-BE49-F238E27FC236}">
                <a16:creationId xmlns:a16="http://schemas.microsoft.com/office/drawing/2014/main" id="{5B21CDF0-4D24-4190-9285-9016C19C164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59E36A-C641-48BF-9AA6-EC5EF55E3156}"/>
              </a:ext>
            </a:extLst>
          </p:cNvPr>
          <p:cNvSpPr>
            <a:spLocks noGrp="1"/>
          </p:cNvSpPr>
          <p:nvPr>
            <p:ph type="title"/>
          </p:nvPr>
        </p:nvSpPr>
        <p:spPr>
          <a:xfrm>
            <a:off x="6537509" y="1061199"/>
            <a:ext cx="4986884" cy="1801843"/>
          </a:xfrm>
        </p:spPr>
        <p:txBody>
          <a:bodyPr vert="horz" wrap="square" lIns="0" tIns="0" rIns="0" bIns="0" rtlCol="0" anchor="b" anchorCtr="0">
            <a:noAutofit/>
          </a:bodyPr>
          <a:lstStyle/>
          <a:p>
            <a:pPr algn="ctr"/>
            <a:r>
              <a:rPr lang="en-US" sz="3600" spc="-100" dirty="0">
                <a:latin typeface="Rockwell"/>
                <a:ea typeface="PMingLiU-ExtB"/>
              </a:rPr>
              <a:t>My Current Spiritual Agenda </a:t>
            </a:r>
            <a:r>
              <a:rPr lang="en-US" sz="3600" spc="-100">
                <a:latin typeface="Rockwell"/>
                <a:ea typeface="PMingLiU-ExtB"/>
              </a:rPr>
              <a:t>Since This Project!?</a:t>
            </a:r>
          </a:p>
        </p:txBody>
      </p:sp>
      <p:pic>
        <p:nvPicPr>
          <p:cNvPr id="5" name="Picture 5" descr="A picture containing cup, sitting, small, water&#10;&#10;Description automatically generated">
            <a:extLst>
              <a:ext uri="{FF2B5EF4-FFF2-40B4-BE49-F238E27FC236}">
                <a16:creationId xmlns:a16="http://schemas.microsoft.com/office/drawing/2014/main" id="{553C490C-FF75-4F74-BCDF-D9BFE4538B9F}"/>
              </a:ext>
            </a:extLst>
          </p:cNvPr>
          <p:cNvPicPr>
            <a:picLocks noGrp="1" noChangeAspect="1"/>
          </p:cNvPicPr>
          <p:nvPr>
            <p:ph type="pic" idx="1"/>
          </p:nvPr>
        </p:nvPicPr>
        <p:blipFill rotWithShape="1">
          <a:blip r:embed="rId2"/>
          <a:srcRect b="20137"/>
          <a:stretch/>
        </p:blipFill>
        <p:spPr>
          <a:xfrm>
            <a:off x="20" y="10"/>
            <a:ext cx="5903704" cy="6857990"/>
          </a:xfrm>
          <a:custGeom>
            <a:avLst/>
            <a:gdLst/>
            <a:ahLst/>
            <a:cxnLst/>
            <a:rect l="l" t="t" r="r" b="b"/>
            <a:pathLst>
              <a:path w="5903724" h="6858000">
                <a:moveTo>
                  <a:pt x="0" y="0"/>
                </a:moveTo>
                <a:lnTo>
                  <a:pt x="5886178" y="0"/>
                </a:lnTo>
                <a:lnTo>
                  <a:pt x="5890522" y="42009"/>
                </a:lnTo>
                <a:cubicBezTo>
                  <a:pt x="5948302" y="788432"/>
                  <a:pt x="5795211" y="5194623"/>
                  <a:pt x="5836720" y="6279216"/>
                </a:cubicBezTo>
                <a:cubicBezTo>
                  <a:pt x="5842686" y="6384211"/>
                  <a:pt x="5845802" y="6526851"/>
                  <a:pt x="5846540" y="6699667"/>
                </a:cubicBezTo>
                <a:lnTo>
                  <a:pt x="5846508" y="6858000"/>
                </a:lnTo>
                <a:lnTo>
                  <a:pt x="0" y="6858000"/>
                </a:lnTo>
                <a:close/>
              </a:path>
            </a:pathLst>
          </a:custGeom>
        </p:spPr>
      </p:pic>
      <p:grpSp>
        <p:nvGrpSpPr>
          <p:cNvPr id="16" name="Group 15">
            <a:extLst>
              <a:ext uri="{FF2B5EF4-FFF2-40B4-BE49-F238E27FC236}">
                <a16:creationId xmlns:a16="http://schemas.microsoft.com/office/drawing/2014/main" id="{3C9AA14C-80A4-427C-A911-28CD20C56E5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09203" y="317452"/>
            <a:ext cx="2117174" cy="588806"/>
            <a:chOff x="4549904" y="5078157"/>
            <a:chExt cx="3023338" cy="840818"/>
          </a:xfrm>
        </p:grpSpPr>
        <p:sp>
          <p:nvSpPr>
            <p:cNvPr id="17" name="Freeform 80">
              <a:extLst>
                <a:ext uri="{FF2B5EF4-FFF2-40B4-BE49-F238E27FC236}">
                  <a16:creationId xmlns:a16="http://schemas.microsoft.com/office/drawing/2014/main" id="{EF32CDAF-4619-4949-9516-1E042181EBF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5400000">
              <a:off x="5690691" y="5352589"/>
              <a:ext cx="749228" cy="383544"/>
            </a:xfrm>
            <a:custGeom>
              <a:avLst/>
              <a:gdLst>
                <a:gd name="T0" fmla="*/ 53 w 66"/>
                <a:gd name="T1" fmla="*/ 33 h 34"/>
                <a:gd name="T2" fmla="*/ 39 w 66"/>
                <a:gd name="T3" fmla="*/ 33 h 34"/>
                <a:gd name="T4" fmla="*/ 21 w 66"/>
                <a:gd name="T5" fmla="*/ 33 h 34"/>
                <a:gd name="T6" fmla="*/ 12 w 66"/>
                <a:gd name="T7" fmla="*/ 32 h 34"/>
                <a:gd name="T8" fmla="*/ 3 w 66"/>
                <a:gd name="T9" fmla="*/ 28 h 34"/>
                <a:gd name="T10" fmla="*/ 0 w 66"/>
                <a:gd name="T11" fmla="*/ 21 h 34"/>
                <a:gd name="T12" fmla="*/ 0 w 66"/>
                <a:gd name="T13" fmla="*/ 16 h 34"/>
                <a:gd name="T14" fmla="*/ 3 w 66"/>
                <a:gd name="T15" fmla="*/ 7 h 34"/>
                <a:gd name="T16" fmla="*/ 11 w 66"/>
                <a:gd name="T17" fmla="*/ 3 h 34"/>
                <a:gd name="T18" fmla="*/ 23 w 66"/>
                <a:gd name="T19" fmla="*/ 2 h 34"/>
                <a:gd name="T20" fmla="*/ 43 w 66"/>
                <a:gd name="T21" fmla="*/ 0 h 34"/>
                <a:gd name="T22" fmla="*/ 48 w 66"/>
                <a:gd name="T23" fmla="*/ 0 h 34"/>
                <a:gd name="T24" fmla="*/ 62 w 66"/>
                <a:gd name="T25" fmla="*/ 4 h 34"/>
                <a:gd name="T26" fmla="*/ 66 w 66"/>
                <a:gd name="T27" fmla="*/ 13 h 34"/>
                <a:gd name="T28" fmla="*/ 66 w 66"/>
                <a:gd name="T29" fmla="*/ 20 h 34"/>
                <a:gd name="T30" fmla="*/ 62 w 66"/>
                <a:gd name="T31" fmla="*/ 29 h 34"/>
                <a:gd name="T32" fmla="*/ 53 w 66"/>
                <a:gd name="T33" fmla="*/ 33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6" h="34">
                  <a:moveTo>
                    <a:pt x="53" y="33"/>
                  </a:moveTo>
                  <a:cubicBezTo>
                    <a:pt x="47" y="33"/>
                    <a:pt x="53" y="34"/>
                    <a:pt x="39" y="33"/>
                  </a:cubicBezTo>
                  <a:cubicBezTo>
                    <a:pt x="24" y="33"/>
                    <a:pt x="21" y="33"/>
                    <a:pt x="21" y="33"/>
                  </a:cubicBezTo>
                  <a:cubicBezTo>
                    <a:pt x="12" y="32"/>
                    <a:pt x="12" y="32"/>
                    <a:pt x="12" y="32"/>
                  </a:cubicBezTo>
                  <a:cubicBezTo>
                    <a:pt x="7" y="31"/>
                    <a:pt x="4" y="30"/>
                    <a:pt x="3" y="28"/>
                  </a:cubicBezTo>
                  <a:cubicBezTo>
                    <a:pt x="1" y="26"/>
                    <a:pt x="0" y="24"/>
                    <a:pt x="0" y="21"/>
                  </a:cubicBezTo>
                  <a:cubicBezTo>
                    <a:pt x="0" y="21"/>
                    <a:pt x="0" y="19"/>
                    <a:pt x="0" y="16"/>
                  </a:cubicBezTo>
                  <a:cubicBezTo>
                    <a:pt x="0" y="13"/>
                    <a:pt x="1" y="10"/>
                    <a:pt x="3" y="7"/>
                  </a:cubicBezTo>
                  <a:cubicBezTo>
                    <a:pt x="4" y="5"/>
                    <a:pt x="7" y="3"/>
                    <a:pt x="11" y="3"/>
                  </a:cubicBezTo>
                  <a:cubicBezTo>
                    <a:pt x="16" y="2"/>
                    <a:pt x="20" y="2"/>
                    <a:pt x="23" y="2"/>
                  </a:cubicBezTo>
                  <a:cubicBezTo>
                    <a:pt x="32" y="1"/>
                    <a:pt x="37" y="0"/>
                    <a:pt x="43" y="0"/>
                  </a:cubicBezTo>
                  <a:cubicBezTo>
                    <a:pt x="48" y="0"/>
                    <a:pt x="48" y="0"/>
                    <a:pt x="48" y="0"/>
                  </a:cubicBezTo>
                  <a:cubicBezTo>
                    <a:pt x="54" y="1"/>
                    <a:pt x="59" y="3"/>
                    <a:pt x="62" y="4"/>
                  </a:cubicBezTo>
                  <a:cubicBezTo>
                    <a:pt x="65" y="6"/>
                    <a:pt x="66" y="9"/>
                    <a:pt x="66" y="13"/>
                  </a:cubicBezTo>
                  <a:cubicBezTo>
                    <a:pt x="66" y="15"/>
                    <a:pt x="66" y="17"/>
                    <a:pt x="66" y="20"/>
                  </a:cubicBezTo>
                  <a:cubicBezTo>
                    <a:pt x="65" y="23"/>
                    <a:pt x="64" y="26"/>
                    <a:pt x="62" y="29"/>
                  </a:cubicBezTo>
                  <a:cubicBezTo>
                    <a:pt x="60" y="31"/>
                    <a:pt x="57" y="32"/>
                    <a:pt x="53" y="33"/>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8" name="Freeform 84">
              <a:extLst>
                <a:ext uri="{FF2B5EF4-FFF2-40B4-BE49-F238E27FC236}">
                  <a16:creationId xmlns:a16="http://schemas.microsoft.com/office/drawing/2014/main" id="{270C485D-6BA8-4BF7-B72C-2B14A43A6648}"/>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274527">
              <a:off x="6910134" y="5062687"/>
              <a:ext cx="647637" cy="678578"/>
            </a:xfrm>
            <a:custGeom>
              <a:avLst/>
              <a:gdLst>
                <a:gd name="T0" fmla="*/ 4 w 57"/>
                <a:gd name="T1" fmla="*/ 34 h 60"/>
                <a:gd name="T2" fmla="*/ 17 w 57"/>
                <a:gd name="T3" fmla="*/ 18 h 60"/>
                <a:gd name="T4" fmla="*/ 26 w 57"/>
                <a:gd name="T5" fmla="*/ 8 h 60"/>
                <a:gd name="T6" fmla="*/ 29 w 57"/>
                <a:gd name="T7" fmla="*/ 5 h 60"/>
                <a:gd name="T8" fmla="*/ 41 w 57"/>
                <a:gd name="T9" fmla="*/ 0 h 60"/>
                <a:gd name="T10" fmla="*/ 51 w 57"/>
                <a:gd name="T11" fmla="*/ 6 h 60"/>
                <a:gd name="T12" fmla="*/ 56 w 57"/>
                <a:gd name="T13" fmla="*/ 16 h 60"/>
                <a:gd name="T14" fmla="*/ 51 w 57"/>
                <a:gd name="T15" fmla="*/ 28 h 60"/>
                <a:gd name="T16" fmla="*/ 29 w 57"/>
                <a:gd name="T17" fmla="*/ 53 h 60"/>
                <a:gd name="T18" fmla="*/ 17 w 57"/>
                <a:gd name="T19" fmla="*/ 59 h 60"/>
                <a:gd name="T20" fmla="*/ 5 w 57"/>
                <a:gd name="T21" fmla="*/ 54 h 60"/>
                <a:gd name="T22" fmla="*/ 0 w 57"/>
                <a:gd name="T23" fmla="*/ 45 h 60"/>
                <a:gd name="T24" fmla="*/ 4 w 57"/>
                <a:gd name="T25" fmla="*/ 34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7" h="60">
                  <a:moveTo>
                    <a:pt x="4" y="34"/>
                  </a:moveTo>
                  <a:cubicBezTo>
                    <a:pt x="5" y="33"/>
                    <a:pt x="17" y="18"/>
                    <a:pt x="17" y="18"/>
                  </a:cubicBezTo>
                  <a:cubicBezTo>
                    <a:pt x="21" y="14"/>
                    <a:pt x="24" y="10"/>
                    <a:pt x="26" y="8"/>
                  </a:cubicBezTo>
                  <a:cubicBezTo>
                    <a:pt x="29" y="5"/>
                    <a:pt x="29" y="5"/>
                    <a:pt x="29" y="5"/>
                  </a:cubicBezTo>
                  <a:cubicBezTo>
                    <a:pt x="34" y="2"/>
                    <a:pt x="38" y="0"/>
                    <a:pt x="41" y="0"/>
                  </a:cubicBezTo>
                  <a:cubicBezTo>
                    <a:pt x="44" y="1"/>
                    <a:pt x="47" y="2"/>
                    <a:pt x="51" y="6"/>
                  </a:cubicBezTo>
                  <a:cubicBezTo>
                    <a:pt x="55" y="10"/>
                    <a:pt x="57" y="13"/>
                    <a:pt x="56" y="16"/>
                  </a:cubicBezTo>
                  <a:cubicBezTo>
                    <a:pt x="56" y="19"/>
                    <a:pt x="54" y="23"/>
                    <a:pt x="51" y="28"/>
                  </a:cubicBezTo>
                  <a:cubicBezTo>
                    <a:pt x="51" y="28"/>
                    <a:pt x="33" y="48"/>
                    <a:pt x="29" y="53"/>
                  </a:cubicBezTo>
                  <a:cubicBezTo>
                    <a:pt x="25" y="57"/>
                    <a:pt x="21" y="59"/>
                    <a:pt x="17" y="59"/>
                  </a:cubicBezTo>
                  <a:cubicBezTo>
                    <a:pt x="13" y="60"/>
                    <a:pt x="9" y="58"/>
                    <a:pt x="5" y="54"/>
                  </a:cubicBezTo>
                  <a:cubicBezTo>
                    <a:pt x="2" y="51"/>
                    <a:pt x="0" y="48"/>
                    <a:pt x="0" y="45"/>
                  </a:cubicBezTo>
                  <a:cubicBezTo>
                    <a:pt x="0" y="42"/>
                    <a:pt x="2" y="38"/>
                    <a:pt x="4" y="34"/>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19" name="Freeform 87">
              <a:extLst>
                <a:ext uri="{FF2B5EF4-FFF2-40B4-BE49-F238E27FC236}">
                  <a16:creationId xmlns:a16="http://schemas.microsoft.com/office/drawing/2014/main" id="{79239B91-4327-43B3-AED5-CB9EC1653B47}"/>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4430858">
              <a:off x="4571743" y="5071596"/>
              <a:ext cx="626472" cy="670149"/>
            </a:xfrm>
            <a:custGeom>
              <a:avLst/>
              <a:gdLst>
                <a:gd name="T0" fmla="*/ 0 w 55"/>
                <a:gd name="T1" fmla="*/ 17 h 59"/>
                <a:gd name="T2" fmla="*/ 1 w 55"/>
                <a:gd name="T3" fmla="*/ 11 h 59"/>
                <a:gd name="T4" fmla="*/ 4 w 55"/>
                <a:gd name="T5" fmla="*/ 6 h 59"/>
                <a:gd name="T6" fmla="*/ 7 w 55"/>
                <a:gd name="T7" fmla="*/ 4 h 59"/>
                <a:gd name="T8" fmla="*/ 14 w 55"/>
                <a:gd name="T9" fmla="*/ 0 h 59"/>
                <a:gd name="T10" fmla="*/ 23 w 55"/>
                <a:gd name="T11" fmla="*/ 3 h 59"/>
                <a:gd name="T12" fmla="*/ 31 w 55"/>
                <a:gd name="T13" fmla="*/ 11 h 59"/>
                <a:gd name="T14" fmla="*/ 38 w 55"/>
                <a:gd name="T15" fmla="*/ 20 h 59"/>
                <a:gd name="T16" fmla="*/ 48 w 55"/>
                <a:gd name="T17" fmla="*/ 31 h 59"/>
                <a:gd name="T18" fmla="*/ 55 w 55"/>
                <a:gd name="T19" fmla="*/ 43 h 59"/>
                <a:gd name="T20" fmla="*/ 49 w 55"/>
                <a:gd name="T21" fmla="*/ 55 h 59"/>
                <a:gd name="T22" fmla="*/ 38 w 55"/>
                <a:gd name="T23" fmla="*/ 59 h 59"/>
                <a:gd name="T24" fmla="*/ 33 w 55"/>
                <a:gd name="T25" fmla="*/ 58 h 59"/>
                <a:gd name="T26" fmla="*/ 26 w 55"/>
                <a:gd name="T27" fmla="*/ 53 h 59"/>
                <a:gd name="T28" fmla="*/ 5 w 55"/>
                <a:gd name="T29" fmla="*/ 27 h 59"/>
                <a:gd name="T30" fmla="*/ 0 w 55"/>
                <a:gd name="T31" fmla="*/ 17 h 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5" h="59">
                  <a:moveTo>
                    <a:pt x="0" y="17"/>
                  </a:moveTo>
                  <a:cubicBezTo>
                    <a:pt x="0" y="14"/>
                    <a:pt x="0" y="12"/>
                    <a:pt x="1" y="11"/>
                  </a:cubicBezTo>
                  <a:cubicBezTo>
                    <a:pt x="2" y="9"/>
                    <a:pt x="3" y="8"/>
                    <a:pt x="4" y="6"/>
                  </a:cubicBezTo>
                  <a:cubicBezTo>
                    <a:pt x="6" y="5"/>
                    <a:pt x="7" y="4"/>
                    <a:pt x="7" y="4"/>
                  </a:cubicBezTo>
                  <a:cubicBezTo>
                    <a:pt x="9" y="2"/>
                    <a:pt x="12" y="1"/>
                    <a:pt x="14" y="0"/>
                  </a:cubicBezTo>
                  <a:cubicBezTo>
                    <a:pt x="17" y="0"/>
                    <a:pt x="20" y="1"/>
                    <a:pt x="23" y="3"/>
                  </a:cubicBezTo>
                  <a:cubicBezTo>
                    <a:pt x="26" y="4"/>
                    <a:pt x="29" y="7"/>
                    <a:pt x="31" y="11"/>
                  </a:cubicBezTo>
                  <a:cubicBezTo>
                    <a:pt x="38" y="20"/>
                    <a:pt x="38" y="20"/>
                    <a:pt x="38" y="20"/>
                  </a:cubicBezTo>
                  <a:cubicBezTo>
                    <a:pt x="48" y="31"/>
                    <a:pt x="48" y="31"/>
                    <a:pt x="48" y="31"/>
                  </a:cubicBezTo>
                  <a:cubicBezTo>
                    <a:pt x="52" y="36"/>
                    <a:pt x="54" y="40"/>
                    <a:pt x="55" y="43"/>
                  </a:cubicBezTo>
                  <a:cubicBezTo>
                    <a:pt x="55" y="47"/>
                    <a:pt x="54" y="52"/>
                    <a:pt x="49" y="55"/>
                  </a:cubicBezTo>
                  <a:cubicBezTo>
                    <a:pt x="45" y="58"/>
                    <a:pt x="41" y="59"/>
                    <a:pt x="38" y="59"/>
                  </a:cubicBezTo>
                  <a:cubicBezTo>
                    <a:pt x="37" y="59"/>
                    <a:pt x="35" y="59"/>
                    <a:pt x="33" y="58"/>
                  </a:cubicBezTo>
                  <a:cubicBezTo>
                    <a:pt x="31" y="57"/>
                    <a:pt x="29" y="55"/>
                    <a:pt x="26" y="53"/>
                  </a:cubicBezTo>
                  <a:cubicBezTo>
                    <a:pt x="23" y="50"/>
                    <a:pt x="5" y="27"/>
                    <a:pt x="5" y="27"/>
                  </a:cubicBezTo>
                  <a:cubicBezTo>
                    <a:pt x="2" y="23"/>
                    <a:pt x="0" y="19"/>
                    <a:pt x="0" y="17"/>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grpSp>
        <p:nvGrpSpPr>
          <p:cNvPr id="21" name="Group 20">
            <a:extLst>
              <a:ext uri="{FF2B5EF4-FFF2-40B4-BE49-F238E27FC236}">
                <a16:creationId xmlns:a16="http://schemas.microsoft.com/office/drawing/2014/main" id="{F2FD01A0-E6FF-41CD-AEBD-279232B90D4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7990093" y="5372723"/>
            <a:ext cx="2088038" cy="719230"/>
            <a:chOff x="4532666" y="505937"/>
            <a:chExt cx="2981730" cy="1027064"/>
          </a:xfrm>
        </p:grpSpPr>
        <p:sp>
          <p:nvSpPr>
            <p:cNvPr id="22" name="Freeform 78">
              <a:extLst>
                <a:ext uri="{FF2B5EF4-FFF2-40B4-BE49-F238E27FC236}">
                  <a16:creationId xmlns:a16="http://schemas.microsoft.com/office/drawing/2014/main" id="{811C6308-5554-4129-8881-A95AF512C52C}"/>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4532666" y="754398"/>
              <a:ext cx="694205" cy="713383"/>
            </a:xfrm>
            <a:custGeom>
              <a:avLst/>
              <a:gdLst>
                <a:gd name="T0" fmla="*/ 32 w 58"/>
                <a:gd name="T1" fmla="*/ 56 h 60"/>
                <a:gd name="T2" fmla="*/ 24 w 58"/>
                <a:gd name="T3" fmla="*/ 48 h 60"/>
                <a:gd name="T4" fmla="*/ 14 w 58"/>
                <a:gd name="T5" fmla="*/ 36 h 60"/>
                <a:gd name="T6" fmla="*/ 7 w 58"/>
                <a:gd name="T7" fmla="*/ 29 h 60"/>
                <a:gd name="T8" fmla="*/ 1 w 58"/>
                <a:gd name="T9" fmla="*/ 17 h 60"/>
                <a:gd name="T10" fmla="*/ 7 w 58"/>
                <a:gd name="T11" fmla="*/ 4 h 60"/>
                <a:gd name="T12" fmla="*/ 17 w 58"/>
                <a:gd name="T13" fmla="*/ 1 h 60"/>
                <a:gd name="T14" fmla="*/ 29 w 58"/>
                <a:gd name="T15" fmla="*/ 6 h 60"/>
                <a:gd name="T16" fmla="*/ 31 w 58"/>
                <a:gd name="T17" fmla="*/ 8 h 60"/>
                <a:gd name="T18" fmla="*/ 38 w 58"/>
                <a:gd name="T19" fmla="*/ 15 h 60"/>
                <a:gd name="T20" fmla="*/ 44 w 58"/>
                <a:gd name="T21" fmla="*/ 22 h 60"/>
                <a:gd name="T22" fmla="*/ 54 w 58"/>
                <a:gd name="T23" fmla="*/ 33 h 60"/>
                <a:gd name="T24" fmla="*/ 58 w 58"/>
                <a:gd name="T25" fmla="*/ 44 h 60"/>
                <a:gd name="T26" fmla="*/ 53 w 58"/>
                <a:gd name="T27" fmla="*/ 54 h 60"/>
                <a:gd name="T28" fmla="*/ 42 w 58"/>
                <a:gd name="T29" fmla="*/ 60 h 60"/>
                <a:gd name="T30" fmla="*/ 32 w 58"/>
                <a:gd name="T31" fmla="*/ 56 h 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8" h="60">
                  <a:moveTo>
                    <a:pt x="32" y="56"/>
                  </a:moveTo>
                  <a:cubicBezTo>
                    <a:pt x="30" y="54"/>
                    <a:pt x="31" y="55"/>
                    <a:pt x="24" y="48"/>
                  </a:cubicBezTo>
                  <a:cubicBezTo>
                    <a:pt x="17" y="40"/>
                    <a:pt x="14" y="36"/>
                    <a:pt x="14" y="36"/>
                  </a:cubicBezTo>
                  <a:cubicBezTo>
                    <a:pt x="8" y="30"/>
                    <a:pt x="14" y="37"/>
                    <a:pt x="7" y="29"/>
                  </a:cubicBezTo>
                  <a:cubicBezTo>
                    <a:pt x="3" y="24"/>
                    <a:pt x="1" y="20"/>
                    <a:pt x="1" y="17"/>
                  </a:cubicBezTo>
                  <a:cubicBezTo>
                    <a:pt x="0" y="13"/>
                    <a:pt x="3" y="9"/>
                    <a:pt x="7" y="4"/>
                  </a:cubicBezTo>
                  <a:cubicBezTo>
                    <a:pt x="10" y="2"/>
                    <a:pt x="13" y="0"/>
                    <a:pt x="17" y="1"/>
                  </a:cubicBezTo>
                  <a:cubicBezTo>
                    <a:pt x="21" y="1"/>
                    <a:pt x="25" y="3"/>
                    <a:pt x="29" y="6"/>
                  </a:cubicBezTo>
                  <a:cubicBezTo>
                    <a:pt x="31" y="8"/>
                    <a:pt x="31" y="8"/>
                    <a:pt x="31" y="8"/>
                  </a:cubicBezTo>
                  <a:cubicBezTo>
                    <a:pt x="33" y="11"/>
                    <a:pt x="37" y="15"/>
                    <a:pt x="38" y="15"/>
                  </a:cubicBezTo>
                  <a:cubicBezTo>
                    <a:pt x="42" y="20"/>
                    <a:pt x="40" y="18"/>
                    <a:pt x="44" y="22"/>
                  </a:cubicBezTo>
                  <a:cubicBezTo>
                    <a:pt x="51" y="29"/>
                    <a:pt x="50" y="29"/>
                    <a:pt x="54" y="33"/>
                  </a:cubicBezTo>
                  <a:cubicBezTo>
                    <a:pt x="57" y="37"/>
                    <a:pt x="58" y="40"/>
                    <a:pt x="58" y="44"/>
                  </a:cubicBezTo>
                  <a:cubicBezTo>
                    <a:pt x="58" y="47"/>
                    <a:pt x="56" y="50"/>
                    <a:pt x="53" y="54"/>
                  </a:cubicBezTo>
                  <a:cubicBezTo>
                    <a:pt x="49" y="58"/>
                    <a:pt x="45" y="60"/>
                    <a:pt x="42" y="60"/>
                  </a:cubicBezTo>
                  <a:cubicBezTo>
                    <a:pt x="39" y="60"/>
                    <a:pt x="36" y="59"/>
                    <a:pt x="32" y="56"/>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3" name="Freeform 79">
              <a:extLst>
                <a:ext uri="{FF2B5EF4-FFF2-40B4-BE49-F238E27FC236}">
                  <a16:creationId xmlns:a16="http://schemas.microsoft.com/office/drawing/2014/main" id="{C28F3A03-B53B-433E-8DF7-6B13336D0A53}"/>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5791465" y="505937"/>
              <a:ext cx="587404" cy="943792"/>
            </a:xfrm>
            <a:custGeom>
              <a:avLst/>
              <a:gdLst>
                <a:gd name="T0" fmla="*/ 15 w 49"/>
                <a:gd name="T1" fmla="*/ 65 h 79"/>
                <a:gd name="T2" fmla="*/ 12 w 49"/>
                <a:gd name="T3" fmla="*/ 54 h 79"/>
                <a:gd name="T4" fmla="*/ 8 w 49"/>
                <a:gd name="T5" fmla="*/ 33 h 79"/>
                <a:gd name="T6" fmla="*/ 38 w 49"/>
                <a:gd name="T7" fmla="*/ 24 h 79"/>
                <a:gd name="T8" fmla="*/ 45 w 49"/>
                <a:gd name="T9" fmla="*/ 70 h 79"/>
                <a:gd name="T10" fmla="*/ 15 w 49"/>
                <a:gd name="T11" fmla="*/ 65 h 79"/>
              </a:gdLst>
              <a:ahLst/>
              <a:cxnLst>
                <a:cxn ang="0">
                  <a:pos x="T0" y="T1"/>
                </a:cxn>
                <a:cxn ang="0">
                  <a:pos x="T2" y="T3"/>
                </a:cxn>
                <a:cxn ang="0">
                  <a:pos x="T4" y="T5"/>
                </a:cxn>
                <a:cxn ang="0">
                  <a:pos x="T6" y="T7"/>
                </a:cxn>
                <a:cxn ang="0">
                  <a:pos x="T8" y="T9"/>
                </a:cxn>
                <a:cxn ang="0">
                  <a:pos x="T10" y="T11"/>
                </a:cxn>
              </a:cxnLst>
              <a:rect l="0" t="0" r="r" b="b"/>
              <a:pathLst>
                <a:path w="49" h="79">
                  <a:moveTo>
                    <a:pt x="15" y="65"/>
                  </a:moveTo>
                  <a:cubicBezTo>
                    <a:pt x="14" y="59"/>
                    <a:pt x="13" y="58"/>
                    <a:pt x="12" y="54"/>
                  </a:cubicBezTo>
                  <a:cubicBezTo>
                    <a:pt x="11" y="45"/>
                    <a:pt x="10" y="40"/>
                    <a:pt x="8" y="33"/>
                  </a:cubicBezTo>
                  <a:cubicBezTo>
                    <a:pt x="0" y="9"/>
                    <a:pt x="34" y="0"/>
                    <a:pt x="38" y="24"/>
                  </a:cubicBezTo>
                  <a:cubicBezTo>
                    <a:pt x="43" y="43"/>
                    <a:pt x="49" y="60"/>
                    <a:pt x="45" y="70"/>
                  </a:cubicBezTo>
                  <a:cubicBezTo>
                    <a:pt x="38" y="77"/>
                    <a:pt x="19" y="79"/>
                    <a:pt x="15" y="65"/>
                  </a:cubicBez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sp>
          <p:nvSpPr>
            <p:cNvPr id="24" name="Freeform 85">
              <a:extLst>
                <a:ext uri="{FF2B5EF4-FFF2-40B4-BE49-F238E27FC236}">
                  <a16:creationId xmlns:a16="http://schemas.microsoft.com/office/drawing/2014/main" id="{E990BBBC-E616-4D0E-9917-A6CA72AAEA42}"/>
                </a:ext>
                <a:ext uri="{C183D7F6-B498-43B3-948B-1728B52AA6E4}">
                  <adec:decorative xmlns:adec="http://schemas.microsoft.com/office/drawing/2017/decorative" val="1"/>
                </a:ext>
              </a:extLst>
            </p:cNvPr>
            <p:cNvSpPr>
              <a:spLocks/>
            </p:cNvSpPr>
            <p:nvPr>
              <p:extLst>
                <p:ext uri="{386F3935-93C4-4BCD-93E2-E3B085C9AB24}">
                  <p16:designElem xmlns:p16="http://schemas.microsoft.com/office/powerpoint/2015/main" val="1"/>
                </p:ext>
              </p:extLst>
            </p:nvPr>
          </p:nvSpPr>
          <p:spPr bwMode="auto">
            <a:xfrm rot="600114">
              <a:off x="7087193" y="757585"/>
              <a:ext cx="427203" cy="775416"/>
            </a:xfrm>
            <a:custGeom>
              <a:avLst/>
              <a:gdLst>
                <a:gd name="T0" fmla="*/ 36 w 36"/>
                <a:gd name="T1" fmla="*/ 15 h 65"/>
                <a:gd name="T2" fmla="*/ 34 w 36"/>
                <a:gd name="T3" fmla="*/ 5 h 65"/>
                <a:gd name="T4" fmla="*/ 28 w 36"/>
                <a:gd name="T5" fmla="*/ 1 h 65"/>
                <a:gd name="T6" fmla="*/ 23 w 36"/>
                <a:gd name="T7" fmla="*/ 0 h 65"/>
                <a:gd name="T8" fmla="*/ 13 w 36"/>
                <a:gd name="T9" fmla="*/ 1 h 65"/>
                <a:gd name="T10" fmla="*/ 7 w 36"/>
                <a:gd name="T11" fmla="*/ 9 h 65"/>
                <a:gd name="T12" fmla="*/ 4 w 36"/>
                <a:gd name="T13" fmla="*/ 19 h 65"/>
                <a:gd name="T14" fmla="*/ 0 w 36"/>
                <a:gd name="T15" fmla="*/ 44 h 65"/>
                <a:gd name="T16" fmla="*/ 1 w 36"/>
                <a:gd name="T17" fmla="*/ 58 h 65"/>
                <a:gd name="T18" fmla="*/ 8 w 36"/>
                <a:gd name="T19" fmla="*/ 64 h 65"/>
                <a:gd name="T20" fmla="*/ 16 w 36"/>
                <a:gd name="T21" fmla="*/ 65 h 65"/>
                <a:gd name="T22" fmla="*/ 25 w 36"/>
                <a:gd name="T23" fmla="*/ 63 h 65"/>
                <a:gd name="T24" fmla="*/ 31 w 36"/>
                <a:gd name="T25" fmla="*/ 55 h 65"/>
                <a:gd name="T26" fmla="*/ 34 w 36"/>
                <a:gd name="T27" fmla="*/ 40 h 65"/>
                <a:gd name="T28" fmla="*/ 36 w 36"/>
                <a:gd name="T29" fmla="*/ 1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6" h="65">
                  <a:moveTo>
                    <a:pt x="36" y="15"/>
                  </a:moveTo>
                  <a:cubicBezTo>
                    <a:pt x="36" y="10"/>
                    <a:pt x="35" y="7"/>
                    <a:pt x="34" y="5"/>
                  </a:cubicBezTo>
                  <a:cubicBezTo>
                    <a:pt x="33" y="3"/>
                    <a:pt x="31" y="2"/>
                    <a:pt x="28" y="1"/>
                  </a:cubicBezTo>
                  <a:cubicBezTo>
                    <a:pt x="27" y="1"/>
                    <a:pt x="25" y="1"/>
                    <a:pt x="23" y="0"/>
                  </a:cubicBezTo>
                  <a:cubicBezTo>
                    <a:pt x="19" y="0"/>
                    <a:pt x="16" y="0"/>
                    <a:pt x="13" y="1"/>
                  </a:cubicBezTo>
                  <a:cubicBezTo>
                    <a:pt x="11" y="2"/>
                    <a:pt x="9" y="4"/>
                    <a:pt x="7" y="9"/>
                  </a:cubicBezTo>
                  <a:cubicBezTo>
                    <a:pt x="6" y="13"/>
                    <a:pt x="5" y="17"/>
                    <a:pt x="4" y="19"/>
                  </a:cubicBezTo>
                  <a:cubicBezTo>
                    <a:pt x="2" y="29"/>
                    <a:pt x="0" y="44"/>
                    <a:pt x="0" y="44"/>
                  </a:cubicBezTo>
                  <a:cubicBezTo>
                    <a:pt x="0" y="50"/>
                    <a:pt x="0" y="55"/>
                    <a:pt x="1" y="58"/>
                  </a:cubicBezTo>
                  <a:cubicBezTo>
                    <a:pt x="2" y="61"/>
                    <a:pt x="5" y="63"/>
                    <a:pt x="8" y="64"/>
                  </a:cubicBezTo>
                  <a:cubicBezTo>
                    <a:pt x="11" y="65"/>
                    <a:pt x="13" y="65"/>
                    <a:pt x="16" y="65"/>
                  </a:cubicBezTo>
                  <a:cubicBezTo>
                    <a:pt x="19" y="65"/>
                    <a:pt x="22" y="64"/>
                    <a:pt x="25" y="63"/>
                  </a:cubicBezTo>
                  <a:cubicBezTo>
                    <a:pt x="28" y="61"/>
                    <a:pt x="30" y="59"/>
                    <a:pt x="31" y="55"/>
                  </a:cubicBezTo>
                  <a:cubicBezTo>
                    <a:pt x="32" y="50"/>
                    <a:pt x="31" y="54"/>
                    <a:pt x="34" y="40"/>
                  </a:cubicBezTo>
                  <a:lnTo>
                    <a:pt x="36" y="15"/>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solidFill>
                  <a:schemeClr val="accent3"/>
                </a:solidFill>
              </a:endParaRPr>
            </a:p>
          </p:txBody>
        </p:sp>
      </p:grpSp>
      <p:sp>
        <p:nvSpPr>
          <p:cNvPr id="4" name="Text Placeholder 3">
            <a:extLst>
              <a:ext uri="{FF2B5EF4-FFF2-40B4-BE49-F238E27FC236}">
                <a16:creationId xmlns:a16="http://schemas.microsoft.com/office/drawing/2014/main" id="{FDD53D2B-1AB4-4BD5-AFE9-994014DD9DD3}"/>
              </a:ext>
            </a:extLst>
          </p:cNvPr>
          <p:cNvSpPr>
            <a:spLocks noGrp="1"/>
          </p:cNvSpPr>
          <p:nvPr>
            <p:ph type="body" sz="half" idx="2"/>
          </p:nvPr>
        </p:nvSpPr>
        <p:spPr>
          <a:xfrm>
            <a:off x="6068378" y="3087939"/>
            <a:ext cx="5942341" cy="3232800"/>
          </a:xfrm>
        </p:spPr>
        <p:txBody>
          <a:bodyPr vert="horz" lIns="0" tIns="0" rIns="0" bIns="0" rtlCol="0" anchor="t">
            <a:normAutofit/>
          </a:bodyPr>
          <a:lstStyle/>
          <a:p>
            <a:pPr marL="342900" indent="-342900">
              <a:buFont typeface="Arial" panose="03070A02030502020204" pitchFamily="66" charset="0"/>
              <a:buChar char="•"/>
            </a:pPr>
            <a:r>
              <a:rPr lang="en-US" sz="2400">
                <a:solidFill>
                  <a:srgbClr val="FFFFFF"/>
                </a:solidFill>
                <a:latin typeface="Times"/>
                <a:cs typeface="Times"/>
              </a:rPr>
              <a:t>Keep meeting with the lovely members of the UU Lafayette chapter every sunday on Zoom</a:t>
            </a:r>
          </a:p>
          <a:p>
            <a:pPr marL="342900" indent="-342900">
              <a:buFont typeface="Arial" panose="03070A02030502020204" pitchFamily="66" charset="0"/>
              <a:buChar char="•"/>
            </a:pPr>
            <a:r>
              <a:rPr lang="en-US" sz="2400">
                <a:solidFill>
                  <a:srgbClr val="FFFFFF"/>
                </a:solidFill>
                <a:latin typeface="Times"/>
                <a:cs typeface="Times"/>
              </a:rPr>
              <a:t>Eventually meet up at their church in person after 2020/ the pandemic calms the *(#@^&amp;)* down!!!</a:t>
            </a:r>
            <a:endParaRPr lang="en-US" sz="2400" dirty="0">
              <a:solidFill>
                <a:srgbClr val="FFFFFF"/>
              </a:solidFill>
              <a:latin typeface="Times"/>
              <a:cs typeface="Times"/>
            </a:endParaRPr>
          </a:p>
        </p:txBody>
      </p:sp>
      <p:pic>
        <p:nvPicPr>
          <p:cNvPr id="3" name="Picture 5" descr="A close up&#10;&#10;Description automatically generated">
            <a:extLst>
              <a:ext uri="{FF2B5EF4-FFF2-40B4-BE49-F238E27FC236}">
                <a16:creationId xmlns:a16="http://schemas.microsoft.com/office/drawing/2014/main" id="{658562B2-FF87-495E-981F-BC774D755AAF}"/>
              </a:ext>
            </a:extLst>
          </p:cNvPr>
          <p:cNvPicPr>
            <a:picLocks noChangeAspect="1"/>
          </p:cNvPicPr>
          <p:nvPr/>
        </p:nvPicPr>
        <p:blipFill>
          <a:blip r:embed="rId3"/>
          <a:stretch>
            <a:fillRect/>
          </a:stretch>
        </p:blipFill>
        <p:spPr>
          <a:xfrm>
            <a:off x="5083836" y="79874"/>
            <a:ext cx="7358330" cy="6698252"/>
          </a:xfrm>
          <a:prstGeom prst="rect">
            <a:avLst/>
          </a:prstGeom>
        </p:spPr>
      </p:pic>
    </p:spTree>
    <p:extLst>
      <p:ext uri="{BB962C8B-B14F-4D97-AF65-F5344CB8AC3E}">
        <p14:creationId xmlns:p14="http://schemas.microsoft.com/office/powerpoint/2010/main" val="887981381"/>
      </p:ext>
    </p:extLst>
  </p:cSld>
  <p:clrMapOvr>
    <a:masterClrMapping/>
  </p:clrMapOvr>
  <mc:AlternateContent xmlns:mc="http://schemas.openxmlformats.org/markup-compatibility/2006" xmlns:p14="http://schemas.microsoft.com/office/powerpoint/2010/main">
    <mc:Choice Requires="p14">
      <p:transition spd="slow" p14:dur="20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1+#ppt_w/2"/>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55" presetClass="entr" presetSubtype="0" fill="hold" grpId="0" nodeType="clickEffect">
                                  <p:stCondLst>
                                    <p:cond delay="0"/>
                                  </p:stCondLst>
                                  <p:childTnLst>
                                    <p:set>
                                      <p:cBhvr>
                                        <p:cTn id="17" dur="1" fill="hold">
                                          <p:stCondLst>
                                            <p:cond delay="0"/>
                                          </p:stCondLst>
                                        </p:cTn>
                                        <p:tgtEl>
                                          <p:spTgt spid="4">
                                            <p:txEl>
                                              <p:pRg st="0" end="0"/>
                                            </p:txEl>
                                          </p:spTgt>
                                        </p:tgtEl>
                                        <p:attrNameLst>
                                          <p:attrName>style.visibility</p:attrName>
                                        </p:attrNameLst>
                                      </p:cBhvr>
                                      <p:to>
                                        <p:strVal val="visible"/>
                                      </p:to>
                                    </p:set>
                                    <p:anim calcmode="lin" valueType="num">
                                      <p:cBhvr>
                                        <p:cTn id="18" dur="1000" fill="hold"/>
                                        <p:tgtEl>
                                          <p:spTgt spid="4">
                                            <p:txEl>
                                              <p:pRg st="0" end="0"/>
                                            </p:txEl>
                                          </p:spTgt>
                                        </p:tgtEl>
                                        <p:attrNameLst>
                                          <p:attrName>ppt_w</p:attrName>
                                        </p:attrNameLst>
                                      </p:cBhvr>
                                      <p:tavLst>
                                        <p:tav tm="0">
                                          <p:val>
                                            <p:strVal val="#ppt_w*0.70"/>
                                          </p:val>
                                        </p:tav>
                                        <p:tav tm="100000">
                                          <p:val>
                                            <p:strVal val="#ppt_w"/>
                                          </p:val>
                                        </p:tav>
                                      </p:tavLst>
                                    </p:anim>
                                    <p:anim calcmode="lin" valueType="num">
                                      <p:cBhvr>
                                        <p:cTn id="19"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20" dur="1000"/>
                                        <p:tgtEl>
                                          <p:spTgt spid="4">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55"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anim calcmode="lin" valueType="num">
                                      <p:cBhvr>
                                        <p:cTn id="25" dur="1000" fill="hold"/>
                                        <p:tgtEl>
                                          <p:spTgt spid="4">
                                            <p:txEl>
                                              <p:pRg st="1" end="1"/>
                                            </p:txEl>
                                          </p:spTgt>
                                        </p:tgtEl>
                                        <p:attrNameLst>
                                          <p:attrName>ppt_w</p:attrName>
                                        </p:attrNameLst>
                                      </p:cBhvr>
                                      <p:tavLst>
                                        <p:tav tm="0">
                                          <p:val>
                                            <p:strVal val="#ppt_w*0.70"/>
                                          </p:val>
                                        </p:tav>
                                        <p:tav tm="100000">
                                          <p:val>
                                            <p:strVal val="#ppt_w"/>
                                          </p:val>
                                        </p:tav>
                                      </p:tavLst>
                                    </p:anim>
                                    <p:anim calcmode="lin" valueType="num">
                                      <p:cBhvr>
                                        <p:cTn id="26"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27" dur="1000"/>
                                        <p:tgtEl>
                                          <p:spTgt spid="4">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9" fill="hold" nodeType="clickEffect">
                                  <p:stCondLst>
                                    <p:cond delay="0"/>
                                  </p:stCondLst>
                                  <p:childTnLst>
                                    <p:set>
                                      <p:cBhvr>
                                        <p:cTn id="31" dur="1" fill="hold">
                                          <p:stCondLst>
                                            <p:cond delay="0"/>
                                          </p:stCondLst>
                                        </p:cTn>
                                        <p:tgtEl>
                                          <p:spTgt spid="3"/>
                                        </p:tgtEl>
                                        <p:attrNameLst>
                                          <p:attrName>style.visibility</p:attrName>
                                        </p:attrNameLst>
                                      </p:cBhvr>
                                      <p:to>
                                        <p:strVal val="visible"/>
                                      </p:to>
                                    </p:set>
                                    <p:animEffect transition="in" filter="strips(upLeft)">
                                      <p:cBhvr>
                                        <p:cTn id="3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doll, toy, food&#10;&#10;Description automatically generated">
            <a:extLst>
              <a:ext uri="{FF2B5EF4-FFF2-40B4-BE49-F238E27FC236}">
                <a16:creationId xmlns:a16="http://schemas.microsoft.com/office/drawing/2014/main" id="{9D048D06-5A21-4766-8A0F-CC41D7CAE0C3}"/>
              </a:ext>
            </a:extLst>
          </p:cNvPr>
          <p:cNvPicPr>
            <a:picLocks noChangeAspect="1"/>
          </p:cNvPicPr>
          <p:nvPr/>
        </p:nvPicPr>
        <p:blipFill>
          <a:blip r:embed="rId2"/>
          <a:stretch>
            <a:fillRect/>
          </a:stretch>
        </p:blipFill>
        <p:spPr>
          <a:xfrm>
            <a:off x="3042249" y="104080"/>
            <a:ext cx="4655388" cy="6750482"/>
          </a:xfrm>
          <a:prstGeom prst="rect">
            <a:avLst/>
          </a:prstGeom>
        </p:spPr>
      </p:pic>
      <p:sp>
        <p:nvSpPr>
          <p:cNvPr id="3" name="TextBox 2">
            <a:extLst>
              <a:ext uri="{FF2B5EF4-FFF2-40B4-BE49-F238E27FC236}">
                <a16:creationId xmlns:a16="http://schemas.microsoft.com/office/drawing/2014/main" id="{28FB4A10-6585-4480-8851-56FFD8E5268F}"/>
              </a:ext>
            </a:extLst>
          </p:cNvPr>
          <p:cNvSpPr txBox="1"/>
          <p:nvPr/>
        </p:nvSpPr>
        <p:spPr>
          <a:xfrm>
            <a:off x="281797" y="368061"/>
            <a:ext cx="3088256" cy="41549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4400" dirty="0">
                <a:latin typeface="Comic Sans MS"/>
              </a:rPr>
              <a:t>Remember to make time to Celebrate LOVE and </a:t>
            </a:r>
            <a:r>
              <a:rPr lang="en-US" sz="4400">
                <a:latin typeface="Comic Sans MS"/>
              </a:rPr>
              <a:t>LIFE!!!</a:t>
            </a:r>
          </a:p>
        </p:txBody>
      </p:sp>
      <p:sp>
        <p:nvSpPr>
          <p:cNvPr id="4" name="TextBox 3">
            <a:extLst>
              <a:ext uri="{FF2B5EF4-FFF2-40B4-BE49-F238E27FC236}">
                <a16:creationId xmlns:a16="http://schemas.microsoft.com/office/drawing/2014/main" id="{C8297858-C139-4AA7-AFE6-85B32BCC37F4}"/>
              </a:ext>
            </a:extLst>
          </p:cNvPr>
          <p:cNvSpPr txBox="1"/>
          <p:nvPr/>
        </p:nvSpPr>
        <p:spPr>
          <a:xfrm>
            <a:off x="7598976" y="1963049"/>
            <a:ext cx="4425348" cy="397031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3600" dirty="0">
                <a:latin typeface="Comic Sans MS"/>
              </a:rPr>
              <a:t>And to PARTY </a:t>
            </a:r>
            <a:r>
              <a:rPr lang="en-US" sz="3600">
                <a:latin typeface="Comic Sans MS"/>
              </a:rPr>
              <a:t>when reconnecting with friends and </a:t>
            </a:r>
            <a:r>
              <a:rPr lang="en-US" sz="3600" dirty="0">
                <a:latin typeface="Comic Sans MS"/>
              </a:rPr>
              <a:t>loved ones after this pandemic mess is all said and done with!</a:t>
            </a:r>
          </a:p>
        </p:txBody>
      </p:sp>
    </p:spTree>
    <p:extLst>
      <p:ext uri="{BB962C8B-B14F-4D97-AF65-F5344CB8AC3E}">
        <p14:creationId xmlns:p14="http://schemas.microsoft.com/office/powerpoint/2010/main" val="3211124758"/>
      </p:ext>
    </p:extLst>
  </p:cSld>
  <p:clrMapOvr>
    <a:masterClrMapping/>
  </p:clrMapOvr>
  <mc:AlternateContent xmlns:mc="http://schemas.openxmlformats.org/markup-compatibility/2006" xmlns:p14="http://schemas.microsoft.com/office/powerpoint/2010/main">
    <mc:Choice Requires="p14">
      <p:transition spd="slow" p14:dur="3900">
        <p14:glitter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p:cTn id="14" dur="500" fill="hold"/>
                                        <p:tgtEl>
                                          <p:spTgt spid="4"/>
                                        </p:tgtEl>
                                        <p:attrNameLst>
                                          <p:attrName>ppt_w</p:attrName>
                                        </p:attrNameLst>
                                      </p:cBhvr>
                                      <p:tavLst>
                                        <p:tav tm="0">
                                          <p:val>
                                            <p:fltVal val="0"/>
                                          </p:val>
                                        </p:tav>
                                        <p:tav tm="100000">
                                          <p:val>
                                            <p:strVal val="#ppt_w"/>
                                          </p:val>
                                        </p:tav>
                                      </p:tavLst>
                                    </p:anim>
                                    <p:anim calcmode="lin" valueType="num">
                                      <p:cBhvr>
                                        <p:cTn id="15"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icture containing window, looking, photo, sitting&#10;&#10;Description automatically generated">
            <a:extLst>
              <a:ext uri="{FF2B5EF4-FFF2-40B4-BE49-F238E27FC236}">
                <a16:creationId xmlns:a16="http://schemas.microsoft.com/office/drawing/2014/main" id="{A07B9236-DE93-4AAE-81A3-07E9FCCCCBC0}"/>
              </a:ext>
            </a:extLst>
          </p:cNvPr>
          <p:cNvPicPr>
            <a:picLocks noChangeAspect="1"/>
          </p:cNvPicPr>
          <p:nvPr/>
        </p:nvPicPr>
        <p:blipFill>
          <a:blip r:embed="rId2"/>
          <a:stretch>
            <a:fillRect/>
          </a:stretch>
        </p:blipFill>
        <p:spPr>
          <a:xfrm>
            <a:off x="1758742" y="456756"/>
            <a:ext cx="6102534" cy="5858747"/>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3" name="Picture 3" descr="Laptop Pusheen">
            <a:extLst>
              <a:ext uri="{FF2B5EF4-FFF2-40B4-BE49-F238E27FC236}">
                <a16:creationId xmlns:a16="http://schemas.microsoft.com/office/drawing/2014/main" id="{3499EB9D-CD74-4A01-8261-1D6A5BB15D8C}"/>
              </a:ext>
            </a:extLst>
          </p:cNvPr>
          <p:cNvPicPr>
            <a:picLocks noChangeAspect="1"/>
          </p:cNvPicPr>
          <p:nvPr/>
        </p:nvPicPr>
        <p:blipFill>
          <a:blip r:embed="rId3"/>
          <a:stretch>
            <a:fillRect/>
          </a:stretch>
        </p:blipFill>
        <p:spPr>
          <a:xfrm>
            <a:off x="8977746" y="4080165"/>
            <a:ext cx="3214254" cy="3214254"/>
          </a:xfrm>
          <a:prstGeom prst="rect">
            <a:avLst/>
          </a:prstGeom>
        </p:spPr>
      </p:pic>
      <p:sp>
        <p:nvSpPr>
          <p:cNvPr id="5" name="TextBox 4">
            <a:extLst>
              <a:ext uri="{FF2B5EF4-FFF2-40B4-BE49-F238E27FC236}">
                <a16:creationId xmlns:a16="http://schemas.microsoft.com/office/drawing/2014/main" id="{12FD5846-3D95-42BE-93DB-1536786400B9}"/>
              </a:ext>
            </a:extLst>
          </p:cNvPr>
          <p:cNvSpPr txBox="1"/>
          <p:nvPr/>
        </p:nvSpPr>
        <p:spPr>
          <a:xfrm>
            <a:off x="9037609" y="2323382"/>
            <a:ext cx="3102632" cy="156966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9600">
                <a:latin typeface="Comic Sans MS"/>
                <a:ea typeface="PMingLiU-ExtB"/>
              </a:rPr>
              <a:t>FIN</a:t>
            </a:r>
            <a:endParaRPr lang="en-US" sz="9600" dirty="0">
              <a:latin typeface="Comic Sans MS"/>
              <a:ea typeface="PMingLiU-ExtB"/>
            </a:endParaRPr>
          </a:p>
        </p:txBody>
      </p:sp>
      <p:pic>
        <p:nvPicPr>
          <p:cNvPr id="4" name="Picture 5" descr="A picture containing room&#10;&#10;Description automatically generated">
            <a:extLst>
              <a:ext uri="{FF2B5EF4-FFF2-40B4-BE49-F238E27FC236}">
                <a16:creationId xmlns:a16="http://schemas.microsoft.com/office/drawing/2014/main" id="{B49D1934-CB64-4AC7-8F48-B2E7DE476F2C}"/>
              </a:ext>
            </a:extLst>
          </p:cNvPr>
          <p:cNvPicPr>
            <a:picLocks noChangeAspect="1"/>
          </p:cNvPicPr>
          <p:nvPr/>
        </p:nvPicPr>
        <p:blipFill>
          <a:blip r:embed="rId4"/>
          <a:stretch>
            <a:fillRect/>
          </a:stretch>
        </p:blipFill>
        <p:spPr>
          <a:xfrm rot="-960000">
            <a:off x="3050895" y="1589577"/>
            <a:ext cx="6280030" cy="4595946"/>
          </a:xfrm>
          <a:prstGeom prst="rect">
            <a:avLst/>
          </a:prstGeom>
        </p:spPr>
      </p:pic>
    </p:spTree>
    <p:extLst>
      <p:ext uri="{BB962C8B-B14F-4D97-AF65-F5344CB8AC3E}">
        <p14:creationId xmlns:p14="http://schemas.microsoft.com/office/powerpoint/2010/main" val="3505998285"/>
      </p:ext>
    </p:extLst>
  </p:cSld>
  <p:clrMapOvr>
    <a:masterClrMapping/>
  </p:clrMapOvr>
  <mc:AlternateContent xmlns:mc="http://schemas.openxmlformats.org/markup-compatibility/2006" xmlns:p14="http://schemas.microsoft.com/office/powerpoint/2010/main">
    <mc:Choice Requires="p14">
      <p:transition spd="slow" p14:dur="40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nodeType="clickEffect">
                                  <p:stCondLst>
                                    <p:cond delay="0"/>
                                  </p:stCondLst>
                                  <p:childTnLst>
                                    <p:animRot by="21600000">
                                      <p:cBhvr>
                                        <p:cTn id="6" dur="2000" fill="hold"/>
                                        <p:tgtEl>
                                          <p:spTgt spid="3"/>
                                        </p:tgtEl>
                                        <p:attrNameLst>
                                          <p:attrName>r</p:attrName>
                                        </p:attrNameLst>
                                      </p:cBhvr>
                                    </p:animRot>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linds(horizont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37" presetClass="entr" presetSubtype="0"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900" decel="100000" fill="hold"/>
                                        <p:tgtEl>
                                          <p:spTgt spid="5"/>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BB3780B-63EB-450D-A804-D6AA12F98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E0847A5-A329-48CD-B3A7-3892FF6DA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D73827D-9B99-4CB3-B81C-DC94CA86B550}"/>
              </a:ext>
            </a:extLst>
          </p:cNvPr>
          <p:cNvSpPr>
            <a:spLocks noGrp="1"/>
          </p:cNvSpPr>
          <p:nvPr>
            <p:ph type="title"/>
          </p:nvPr>
        </p:nvSpPr>
        <p:spPr>
          <a:xfrm>
            <a:off x="720000" y="619200"/>
            <a:ext cx="4991961" cy="1477328"/>
          </a:xfrm>
        </p:spPr>
        <p:txBody>
          <a:bodyPr wrap="square" anchor="ctr">
            <a:normAutofit/>
          </a:bodyPr>
          <a:lstStyle/>
          <a:p>
            <a:r>
              <a:rPr lang="en-US" sz="4000"/>
              <a:t>Work Cited</a:t>
            </a:r>
          </a:p>
        </p:txBody>
      </p:sp>
      <p:sp>
        <p:nvSpPr>
          <p:cNvPr id="3" name="Content Placeholder 2">
            <a:extLst>
              <a:ext uri="{FF2B5EF4-FFF2-40B4-BE49-F238E27FC236}">
                <a16:creationId xmlns:a16="http://schemas.microsoft.com/office/drawing/2014/main" id="{719179AD-638A-4856-A79A-B462536E9A60}"/>
              </a:ext>
            </a:extLst>
          </p:cNvPr>
          <p:cNvSpPr>
            <a:spLocks noGrp="1"/>
          </p:cNvSpPr>
          <p:nvPr>
            <p:ph idx="1"/>
          </p:nvPr>
        </p:nvSpPr>
        <p:spPr>
          <a:xfrm>
            <a:off x="720000" y="2541600"/>
            <a:ext cx="4991962" cy="3216273"/>
          </a:xfrm>
        </p:spPr>
        <p:txBody>
          <a:bodyPr vert="horz" lIns="0" tIns="0" rIns="0" bIns="0" rtlCol="0">
            <a:normAutofit/>
          </a:bodyPr>
          <a:lstStyle/>
          <a:p>
            <a:pPr>
              <a:lnSpc>
                <a:spcPct val="110000"/>
              </a:lnSpc>
            </a:pPr>
            <a:r>
              <a:rPr lang="en-US" sz="1700">
                <a:ea typeface="+mn-lt"/>
                <a:cs typeface="+mn-lt"/>
              </a:rPr>
              <a:t>Lee, W Richard. 1996. “</a:t>
            </a:r>
            <a:r>
              <a:rPr lang="en-US" sz="1700"/>
              <a:t>Strained Bedfellows: Pagans, New Agers, and "Starchy Humanists" in Unitarian Universalism</a:t>
            </a:r>
            <a:r>
              <a:rPr lang="en-US" sz="1700">
                <a:ea typeface="+mn-lt"/>
                <a:cs typeface="+mn-lt"/>
              </a:rPr>
              <a:t>”. Religion Compass 7, no. 1: 15–24.</a:t>
            </a:r>
          </a:p>
          <a:p>
            <a:pPr>
              <a:lnSpc>
                <a:spcPct val="110000"/>
              </a:lnSpc>
              <a:buFont typeface="Wingdings" panose="03070A02030502020204" pitchFamily="66" charset="0"/>
              <a:buChar char="ü"/>
            </a:pPr>
            <a:endParaRPr lang="en-US" sz="1700">
              <a:ea typeface="+mn-lt"/>
              <a:cs typeface="+mn-lt"/>
            </a:endParaRPr>
          </a:p>
          <a:p>
            <a:pPr>
              <a:lnSpc>
                <a:spcPct val="110000"/>
              </a:lnSpc>
              <a:buFont typeface="Wingdings" panose="03070A02030502020204" pitchFamily="66" charset="0"/>
              <a:buChar char="ü"/>
            </a:pPr>
            <a:r>
              <a:rPr lang="en-US" sz="1700">
                <a:ea typeface="+mn-lt"/>
                <a:cs typeface="+mn-lt"/>
              </a:rPr>
              <a:t>McKanan, Daniel. 2013. “Unitarianism, Universalism, and Unitarian Universalism”. </a:t>
            </a:r>
            <a:r>
              <a:rPr lang="en-US" sz="1700" i="1">
                <a:ea typeface="+mn-lt"/>
                <a:cs typeface="+mn-lt"/>
              </a:rPr>
              <a:t>Religious Humanism,</a:t>
            </a:r>
            <a:r>
              <a:rPr lang="en-US" sz="1700">
                <a:ea typeface="+mn-lt"/>
                <a:cs typeface="+mn-lt"/>
              </a:rPr>
              <a:t>vol. 30, nos. 1 &amp; 2, winter/spring 1996, p. 7-29</a:t>
            </a:r>
            <a:endParaRPr lang="en-US" sz="1700"/>
          </a:p>
        </p:txBody>
      </p:sp>
      <p:pic>
        <p:nvPicPr>
          <p:cNvPr id="4" name="Picture 4" descr="Bye Pusheen">
            <a:extLst>
              <a:ext uri="{FF2B5EF4-FFF2-40B4-BE49-F238E27FC236}">
                <a16:creationId xmlns:a16="http://schemas.microsoft.com/office/drawing/2014/main" id="{5889A6AC-AB03-43AE-BE23-D370F03C9A34}"/>
              </a:ext>
            </a:extLst>
          </p:cNvPr>
          <p:cNvPicPr>
            <a:picLocks noChangeAspect="1"/>
          </p:cNvPicPr>
          <p:nvPr/>
        </p:nvPicPr>
        <p:blipFill rotWithShape="1">
          <a:blip r:embed="rId2"/>
          <a:srcRect r="786" b="-2"/>
          <a:stretch/>
        </p:blipFill>
        <p:spPr>
          <a:xfrm>
            <a:off x="6257657" y="566767"/>
            <a:ext cx="5361537" cy="5404109"/>
          </a:xfrm>
          <a:custGeom>
            <a:avLst/>
            <a:gdLst/>
            <a:ahLst/>
            <a:cxnLst/>
            <a:rect l="l" t="t" r="r" b="b"/>
            <a:pathLst>
              <a:path w="5361537" h="5404109">
                <a:moveTo>
                  <a:pt x="2870828" y="1041"/>
                </a:moveTo>
                <a:cubicBezTo>
                  <a:pt x="3203581" y="14830"/>
                  <a:pt x="3513736" y="163111"/>
                  <a:pt x="3800184" y="290250"/>
                </a:cubicBezTo>
                <a:cubicBezTo>
                  <a:pt x="4171154" y="479730"/>
                  <a:pt x="4508586" y="661721"/>
                  <a:pt x="4702438" y="1026076"/>
                </a:cubicBezTo>
                <a:lnTo>
                  <a:pt x="4959549" y="1326248"/>
                </a:lnTo>
                <a:cubicBezTo>
                  <a:pt x="5129003" y="1601579"/>
                  <a:pt x="5186377" y="1874538"/>
                  <a:pt x="5266423" y="2173276"/>
                </a:cubicBezTo>
                <a:cubicBezTo>
                  <a:pt x="5322579" y="2382854"/>
                  <a:pt x="5370498" y="2561686"/>
                  <a:pt x="5358128" y="2694064"/>
                </a:cubicBezTo>
                <a:cubicBezTo>
                  <a:pt x="5387135" y="3102588"/>
                  <a:pt x="5225012" y="3513996"/>
                  <a:pt x="5101614" y="3771685"/>
                </a:cubicBezTo>
                <a:cubicBezTo>
                  <a:pt x="4997551" y="4040670"/>
                  <a:pt x="4756585" y="4494622"/>
                  <a:pt x="4442699" y="4781934"/>
                </a:cubicBezTo>
                <a:cubicBezTo>
                  <a:pt x="4128813" y="5069245"/>
                  <a:pt x="3867535" y="5122778"/>
                  <a:pt x="3526897" y="5225036"/>
                </a:cubicBezTo>
                <a:cubicBezTo>
                  <a:pt x="3186396" y="5327806"/>
                  <a:pt x="2777866" y="5432329"/>
                  <a:pt x="2398771" y="5397154"/>
                </a:cubicBezTo>
                <a:cubicBezTo>
                  <a:pt x="2019540" y="5361468"/>
                  <a:pt x="1637694" y="5196321"/>
                  <a:pt x="1251137" y="5011566"/>
                </a:cubicBezTo>
                <a:cubicBezTo>
                  <a:pt x="928921" y="4825498"/>
                  <a:pt x="428548" y="4335676"/>
                  <a:pt x="348364" y="4036426"/>
                </a:cubicBezTo>
                <a:cubicBezTo>
                  <a:pt x="268180" y="3737176"/>
                  <a:pt x="-82248" y="2964977"/>
                  <a:pt x="17820" y="2441683"/>
                </a:cubicBezTo>
                <a:cubicBezTo>
                  <a:pt x="117889" y="1918389"/>
                  <a:pt x="122569" y="1757316"/>
                  <a:pt x="362894" y="1276624"/>
                </a:cubicBezTo>
                <a:cubicBezTo>
                  <a:pt x="659155" y="828176"/>
                  <a:pt x="1338551" y="373177"/>
                  <a:pt x="1764257" y="227256"/>
                </a:cubicBezTo>
                <a:cubicBezTo>
                  <a:pt x="2005919" y="114722"/>
                  <a:pt x="2440806" y="61902"/>
                  <a:pt x="2530583" y="37846"/>
                </a:cubicBezTo>
                <a:cubicBezTo>
                  <a:pt x="2646482" y="6791"/>
                  <a:pt x="2759910" y="-3556"/>
                  <a:pt x="2870828" y="1041"/>
                </a:cubicBezTo>
                <a:close/>
              </a:path>
            </a:pathLst>
          </a:custGeom>
        </p:spPr>
      </p:pic>
    </p:spTree>
    <p:extLst>
      <p:ext uri="{BB962C8B-B14F-4D97-AF65-F5344CB8AC3E}">
        <p14:creationId xmlns:p14="http://schemas.microsoft.com/office/powerpoint/2010/main" val="408840317"/>
      </p:ext>
    </p:extLst>
  </p:cSld>
  <p:clrMapOvr>
    <a:masterClrMapping/>
  </p:clrMapOvr>
  <mc:AlternateContent xmlns:mc="http://schemas.openxmlformats.org/markup-compatibility/2006" xmlns:p14="http://schemas.microsoft.com/office/powerpoint/2010/main">
    <mc:Choice Requires="p14">
      <p:transition spd="slow" p14:dur="2000">
        <p14:flip dir="r"/>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A4E456-D773-4906-B2EA-447C16836D22}"/>
              </a:ext>
            </a:extLst>
          </p:cNvPr>
          <p:cNvSpPr>
            <a:spLocks noGrp="1"/>
          </p:cNvSpPr>
          <p:nvPr>
            <p:ph type="title"/>
          </p:nvPr>
        </p:nvSpPr>
        <p:spPr>
          <a:xfrm>
            <a:off x="179673" y="106582"/>
            <a:ext cx="10728325" cy="673005"/>
          </a:xfrm>
        </p:spPr>
        <p:txBody>
          <a:bodyPr/>
          <a:lstStyle/>
          <a:p>
            <a:r>
              <a:rPr lang="en-US">
                <a:latin typeface="Meiryo"/>
                <a:ea typeface="Meiryo"/>
              </a:rPr>
              <a:t>My "Not Too" Distant Past Views on Religion...</a:t>
            </a:r>
            <a:endParaRPr lang="en-US" dirty="0">
              <a:latin typeface="Meiryo"/>
              <a:ea typeface="Meiryo"/>
            </a:endParaRPr>
          </a:p>
        </p:txBody>
      </p:sp>
      <p:sp>
        <p:nvSpPr>
          <p:cNvPr id="3" name="Text Placeholder 2">
            <a:extLst>
              <a:ext uri="{FF2B5EF4-FFF2-40B4-BE49-F238E27FC236}">
                <a16:creationId xmlns:a16="http://schemas.microsoft.com/office/drawing/2014/main" id="{3DD5B544-E1EA-4BAD-BF33-8F2A100A74E5}"/>
              </a:ext>
            </a:extLst>
          </p:cNvPr>
          <p:cNvSpPr>
            <a:spLocks noGrp="1"/>
          </p:cNvSpPr>
          <p:nvPr>
            <p:ph type="body" idx="1"/>
          </p:nvPr>
        </p:nvSpPr>
        <p:spPr>
          <a:xfrm>
            <a:off x="68837" y="773898"/>
            <a:ext cx="5015638" cy="565796"/>
          </a:xfrm>
        </p:spPr>
        <p:txBody>
          <a:bodyPr>
            <a:normAutofit/>
          </a:bodyPr>
          <a:lstStyle/>
          <a:p>
            <a:r>
              <a:rPr lang="en-US">
                <a:latin typeface="Comic Sans MS"/>
              </a:rPr>
              <a:t>CHILDHOOD: Ages 5-13</a:t>
            </a:r>
          </a:p>
        </p:txBody>
      </p:sp>
      <p:sp>
        <p:nvSpPr>
          <p:cNvPr id="5" name="Text Placeholder 4">
            <a:extLst>
              <a:ext uri="{FF2B5EF4-FFF2-40B4-BE49-F238E27FC236}">
                <a16:creationId xmlns:a16="http://schemas.microsoft.com/office/drawing/2014/main" id="{BC81DF72-AA37-416B-AFC5-8DADEB289411}"/>
              </a:ext>
            </a:extLst>
          </p:cNvPr>
          <p:cNvSpPr>
            <a:spLocks noGrp="1"/>
          </p:cNvSpPr>
          <p:nvPr>
            <p:ph type="body" sz="quarter" idx="3"/>
          </p:nvPr>
        </p:nvSpPr>
        <p:spPr>
          <a:xfrm>
            <a:off x="7040290" y="1036614"/>
            <a:ext cx="5265019" cy="302560"/>
          </a:xfrm>
        </p:spPr>
        <p:txBody>
          <a:bodyPr>
            <a:normAutofit/>
          </a:bodyPr>
          <a:lstStyle/>
          <a:p>
            <a:r>
              <a:rPr lang="en-US">
                <a:latin typeface="Corbel"/>
              </a:rPr>
              <a:t>My TEENS / MOst of UNDERGRAD: Ages 14-21</a:t>
            </a:r>
          </a:p>
        </p:txBody>
      </p:sp>
      <p:pic>
        <p:nvPicPr>
          <p:cNvPr id="11" name="Picture 11" descr="A large clock mounted to the side&#10;&#10;Description automatically generated">
            <a:extLst>
              <a:ext uri="{FF2B5EF4-FFF2-40B4-BE49-F238E27FC236}">
                <a16:creationId xmlns:a16="http://schemas.microsoft.com/office/drawing/2014/main" id="{70553A32-AAD6-48AC-B3F3-F060991E02D6}"/>
              </a:ext>
            </a:extLst>
          </p:cNvPr>
          <p:cNvPicPr>
            <a:picLocks noGrp="1" noChangeAspect="1"/>
          </p:cNvPicPr>
          <p:nvPr>
            <p:ph sz="quarter" idx="4"/>
          </p:nvPr>
        </p:nvPicPr>
        <p:blipFill>
          <a:blip r:embed="rId2"/>
          <a:stretch>
            <a:fillRect/>
          </a:stretch>
        </p:blipFill>
        <p:spPr>
          <a:xfrm>
            <a:off x="3321953" y="721424"/>
            <a:ext cx="2335747" cy="2320177"/>
          </a:xfrm>
        </p:spPr>
      </p:pic>
      <p:sp>
        <p:nvSpPr>
          <p:cNvPr id="12" name="TextBox 11">
            <a:extLst>
              <a:ext uri="{FF2B5EF4-FFF2-40B4-BE49-F238E27FC236}">
                <a16:creationId xmlns:a16="http://schemas.microsoft.com/office/drawing/2014/main" id="{7C0EC6B0-EF43-45E1-819A-D553E06CAFE5}"/>
              </a:ext>
            </a:extLst>
          </p:cNvPr>
          <p:cNvSpPr txBox="1"/>
          <p:nvPr/>
        </p:nvSpPr>
        <p:spPr>
          <a:xfrm>
            <a:off x="9116292" y="1704108"/>
            <a:ext cx="2743200" cy="594008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sz="1900">
                <a:latin typeface="Corbel"/>
              </a:rPr>
              <a:t>Avoided relgion and others that indentified as being religious and prefered to study astrology </a:t>
            </a:r>
            <a:endParaRPr lang="en-US" sz="1900" dirty="0">
              <a:latin typeface="Corbel"/>
            </a:endParaRPr>
          </a:p>
          <a:p>
            <a:pPr marL="285750" indent="-285750">
              <a:buFont typeface="Wingdings"/>
              <a:buChar char="v"/>
            </a:pPr>
            <a:endParaRPr lang="en-US" sz="1900" dirty="0">
              <a:latin typeface="Corbel"/>
            </a:endParaRPr>
          </a:p>
          <a:p>
            <a:pPr marL="285750" indent="-285750">
              <a:buFont typeface="Wingdings"/>
              <a:buChar char="v"/>
            </a:pPr>
            <a:r>
              <a:rPr lang="en-US" sz="1900">
                <a:latin typeface="Corbel"/>
              </a:rPr>
              <a:t>Lost my first major gay relationship to a guy who left me for Jesus </a:t>
            </a:r>
            <a:endParaRPr lang="en-US" sz="1900" dirty="0">
              <a:latin typeface="Corbel"/>
            </a:endParaRPr>
          </a:p>
          <a:p>
            <a:pPr marL="285750" indent="-285750">
              <a:buFont typeface="Wingdings"/>
              <a:buChar char="v"/>
            </a:pPr>
            <a:endParaRPr lang="en-US" sz="1900" dirty="0">
              <a:latin typeface="Corbel"/>
            </a:endParaRPr>
          </a:p>
          <a:p>
            <a:pPr marL="285750" indent="-285750">
              <a:buFont typeface="Wingdings"/>
              <a:buChar char="v"/>
            </a:pPr>
            <a:r>
              <a:rPr lang="en-US" sz="1900">
                <a:latin typeface="Corbel"/>
              </a:rPr>
              <a:t>Became super anti-religious and aggressive toward all religious people, art and ideas </a:t>
            </a:r>
            <a:endParaRPr lang="en-US" sz="1900" dirty="0">
              <a:latin typeface="Corbel"/>
            </a:endParaRPr>
          </a:p>
          <a:p>
            <a:pPr marL="285750" indent="-285750">
              <a:buFont typeface="Wingdings"/>
              <a:buChar char="v"/>
            </a:pPr>
            <a:endParaRPr lang="en-US" sz="1900" dirty="0"/>
          </a:p>
          <a:p>
            <a:endParaRPr lang="en-US" sz="1900" dirty="0"/>
          </a:p>
          <a:p>
            <a:endParaRPr lang="en-US" sz="1900" dirty="0"/>
          </a:p>
          <a:p>
            <a:pPr marL="285750" indent="-285750">
              <a:buFont typeface="Wingdings"/>
              <a:buChar char="v"/>
            </a:pPr>
            <a:endParaRPr lang="en-US" sz="1900" dirty="0"/>
          </a:p>
        </p:txBody>
      </p:sp>
      <p:sp>
        <p:nvSpPr>
          <p:cNvPr id="13" name="TextBox 12">
            <a:extLst>
              <a:ext uri="{FF2B5EF4-FFF2-40B4-BE49-F238E27FC236}">
                <a16:creationId xmlns:a16="http://schemas.microsoft.com/office/drawing/2014/main" id="{AE6FACEC-B724-418D-B93B-68CF65573005}"/>
              </a:ext>
            </a:extLst>
          </p:cNvPr>
          <p:cNvSpPr txBox="1"/>
          <p:nvPr/>
        </p:nvSpPr>
        <p:spPr>
          <a:xfrm>
            <a:off x="73602" y="1708440"/>
            <a:ext cx="2646218"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a:latin typeface="Comic Sans MS"/>
              </a:rPr>
              <a:t>Viewed going to church as being the annoying event before getting to eat Taco Bell on Sundays</a:t>
            </a:r>
          </a:p>
          <a:p>
            <a:pPr marL="285750" indent="-285750">
              <a:buFont typeface="Wingdings"/>
              <a:buChar char="v"/>
            </a:pPr>
            <a:endParaRPr lang="en-US" dirty="0">
              <a:latin typeface="Comic Sans MS"/>
            </a:endParaRPr>
          </a:p>
          <a:p>
            <a:pPr marL="285750" indent="-285750">
              <a:buFont typeface="Wingdings"/>
              <a:buChar char="v"/>
            </a:pPr>
            <a:r>
              <a:rPr lang="en-US">
                <a:latin typeface="Comic Sans MS"/>
              </a:rPr>
              <a:t>Appericated my mom being casual in her faith compared to the parents of my other friends </a:t>
            </a:r>
          </a:p>
          <a:p>
            <a:pPr marL="285750" indent="-285750">
              <a:buFont typeface="Wingdings"/>
              <a:buChar char="v"/>
            </a:pPr>
            <a:endParaRPr lang="en-US" dirty="0">
              <a:latin typeface="Comic Sans MS"/>
            </a:endParaRPr>
          </a:p>
          <a:p>
            <a:pPr marL="285750" indent="-285750">
              <a:buFont typeface="Wingdings"/>
              <a:buChar char="v"/>
            </a:pPr>
            <a:r>
              <a:rPr lang="en-US">
                <a:latin typeface="Comic Sans MS"/>
              </a:rPr>
              <a:t>Dropped out of </a:t>
            </a:r>
            <a:r>
              <a:rPr lang="en-US">
                <a:latin typeface="Comic Sans MS"/>
                <a:ea typeface="+mn-lt"/>
                <a:cs typeface="+mn-lt"/>
              </a:rPr>
              <a:t>Catechism after confrontation with hostile Deacon John </a:t>
            </a:r>
            <a:endParaRPr lang="en-US">
              <a:latin typeface="Comic Sans MS"/>
            </a:endParaRPr>
          </a:p>
          <a:p>
            <a:pPr marL="285750" indent="-285750">
              <a:buFont typeface="Wingdings"/>
              <a:buChar char="v"/>
            </a:pPr>
            <a:endParaRPr lang="en-US" dirty="0">
              <a:latin typeface="Comic Sans MS"/>
            </a:endParaRPr>
          </a:p>
          <a:p>
            <a:pPr marL="285750" indent="-285750">
              <a:buFont typeface="Wingdings"/>
              <a:buChar char="v"/>
            </a:pPr>
            <a:endParaRPr lang="en-US" dirty="0">
              <a:latin typeface="Comic Sans MS"/>
            </a:endParaRPr>
          </a:p>
        </p:txBody>
      </p:sp>
      <p:pic>
        <p:nvPicPr>
          <p:cNvPr id="14" name="Picture 14" descr="A picture containing drawing, mug&#10;&#10;Description automatically generated">
            <a:extLst>
              <a:ext uri="{FF2B5EF4-FFF2-40B4-BE49-F238E27FC236}">
                <a16:creationId xmlns:a16="http://schemas.microsoft.com/office/drawing/2014/main" id="{3DBD78CD-BDB0-41FA-BBFF-1301015E9548}"/>
              </a:ext>
            </a:extLst>
          </p:cNvPr>
          <p:cNvPicPr>
            <a:picLocks noChangeAspect="1"/>
          </p:cNvPicPr>
          <p:nvPr/>
        </p:nvPicPr>
        <p:blipFill>
          <a:blip r:embed="rId3"/>
          <a:stretch>
            <a:fillRect/>
          </a:stretch>
        </p:blipFill>
        <p:spPr>
          <a:xfrm>
            <a:off x="6190840" y="3186546"/>
            <a:ext cx="2151739" cy="3366655"/>
          </a:xfrm>
          <a:prstGeom prst="rect">
            <a:avLst/>
          </a:prstGeom>
        </p:spPr>
      </p:pic>
      <p:pic>
        <p:nvPicPr>
          <p:cNvPr id="15" name="Picture 15" descr="A cat wearing a costume&#10;&#10;Description automatically generated">
            <a:extLst>
              <a:ext uri="{FF2B5EF4-FFF2-40B4-BE49-F238E27FC236}">
                <a16:creationId xmlns:a16="http://schemas.microsoft.com/office/drawing/2014/main" id="{D6E02671-6F07-484D-B911-28C31F826C62}"/>
              </a:ext>
            </a:extLst>
          </p:cNvPr>
          <p:cNvPicPr>
            <a:picLocks noChangeAspect="1"/>
          </p:cNvPicPr>
          <p:nvPr/>
        </p:nvPicPr>
        <p:blipFill>
          <a:blip r:embed="rId4"/>
          <a:stretch>
            <a:fillRect/>
          </a:stretch>
        </p:blipFill>
        <p:spPr>
          <a:xfrm>
            <a:off x="3768436" y="3186749"/>
            <a:ext cx="2230582" cy="3366247"/>
          </a:xfrm>
          <a:prstGeom prst="rect">
            <a:avLst/>
          </a:prstGeom>
        </p:spPr>
      </p:pic>
      <p:pic>
        <p:nvPicPr>
          <p:cNvPr id="7" name="Picture 7" descr="A pizza sitting on top of a table&#10;&#10;Description automatically generated">
            <a:extLst>
              <a:ext uri="{FF2B5EF4-FFF2-40B4-BE49-F238E27FC236}">
                <a16:creationId xmlns:a16="http://schemas.microsoft.com/office/drawing/2014/main" id="{7C6CE68E-1D25-4EF3-ACE4-B7EFB9B91B0E}"/>
              </a:ext>
            </a:extLst>
          </p:cNvPr>
          <p:cNvPicPr>
            <a:picLocks noGrp="1" noChangeAspect="1"/>
          </p:cNvPicPr>
          <p:nvPr>
            <p:ph sz="half" idx="2"/>
          </p:nvPr>
        </p:nvPicPr>
        <p:blipFill>
          <a:blip r:embed="rId5"/>
          <a:stretch>
            <a:fillRect/>
          </a:stretch>
        </p:blipFill>
        <p:spPr>
          <a:xfrm>
            <a:off x="1672088" y="3356868"/>
            <a:ext cx="7990608" cy="4482811"/>
          </a:xfrm>
        </p:spPr>
      </p:pic>
      <p:pic>
        <p:nvPicPr>
          <p:cNvPr id="4" name="Picture 5" descr="A close up of a logo&#10;&#10;Description automatically generated">
            <a:extLst>
              <a:ext uri="{FF2B5EF4-FFF2-40B4-BE49-F238E27FC236}">
                <a16:creationId xmlns:a16="http://schemas.microsoft.com/office/drawing/2014/main" id="{D055801A-EECB-4C39-95FF-CC86E871DC89}"/>
              </a:ext>
            </a:extLst>
          </p:cNvPr>
          <p:cNvPicPr>
            <a:picLocks noChangeAspect="1"/>
          </p:cNvPicPr>
          <p:nvPr/>
        </p:nvPicPr>
        <p:blipFill>
          <a:blip r:embed="rId6"/>
          <a:stretch>
            <a:fillRect/>
          </a:stretch>
        </p:blipFill>
        <p:spPr>
          <a:xfrm>
            <a:off x="7470475" y="1352908"/>
            <a:ext cx="1722408" cy="1736786"/>
          </a:xfrm>
          <a:prstGeom prst="rect">
            <a:avLst/>
          </a:prstGeom>
        </p:spPr>
      </p:pic>
    </p:spTree>
    <p:extLst>
      <p:ext uri="{BB962C8B-B14F-4D97-AF65-F5344CB8AC3E}">
        <p14:creationId xmlns:p14="http://schemas.microsoft.com/office/powerpoint/2010/main" val="2596199066"/>
      </p:ext>
    </p:extLst>
  </p:cSld>
  <p:clrMapOvr>
    <a:masterClrMapping/>
  </p:clrMapOvr>
  <mc:AlternateContent xmlns:mc="http://schemas.openxmlformats.org/markup-compatibility/2006" xmlns:p14="http://schemas.microsoft.com/office/powerpoint/2010/main">
    <mc:Choice Requires="p14">
      <p:transition spd="slow" p14:dur="4000">
        <p14:vortex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heckerboard(across)">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checkerboard(across)">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checkerboard(across)">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13">
                                            <p:txEl>
                                              <p:pRg st="0" end="0"/>
                                            </p:txEl>
                                          </p:spTgt>
                                        </p:tgtEl>
                                        <p:attrNameLst>
                                          <p:attrName>style.visibility</p:attrName>
                                        </p:attrNameLst>
                                      </p:cBhvr>
                                      <p:to>
                                        <p:strVal val="visible"/>
                                      </p:to>
                                    </p:set>
                                    <p:animEffect transition="in" filter="checkerboard(across)">
                                      <p:cBhvr>
                                        <p:cTn id="22" dur="500"/>
                                        <p:tgtEl>
                                          <p:spTgt spid="1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13">
                                            <p:txEl>
                                              <p:pRg st="2" end="2"/>
                                            </p:txEl>
                                          </p:spTgt>
                                        </p:tgtEl>
                                        <p:attrNameLst>
                                          <p:attrName>style.visibility</p:attrName>
                                        </p:attrNameLst>
                                      </p:cBhvr>
                                      <p:to>
                                        <p:strVal val="visible"/>
                                      </p:to>
                                    </p:set>
                                    <p:animEffect transition="in" filter="checkerboard(across)">
                                      <p:cBhvr>
                                        <p:cTn id="27" dur="500"/>
                                        <p:tgtEl>
                                          <p:spTgt spid="1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5" presetClass="entr" presetSubtype="10" fill="hold" grpId="0" nodeType="clickEffect">
                                  <p:stCondLst>
                                    <p:cond delay="0"/>
                                  </p:stCondLst>
                                  <p:childTnLst>
                                    <p:set>
                                      <p:cBhvr>
                                        <p:cTn id="31" dur="1" fill="hold">
                                          <p:stCondLst>
                                            <p:cond delay="0"/>
                                          </p:stCondLst>
                                        </p:cTn>
                                        <p:tgtEl>
                                          <p:spTgt spid="13">
                                            <p:txEl>
                                              <p:pRg st="4" end="4"/>
                                            </p:txEl>
                                          </p:spTgt>
                                        </p:tgtEl>
                                        <p:attrNameLst>
                                          <p:attrName>style.visibility</p:attrName>
                                        </p:attrNameLst>
                                      </p:cBhvr>
                                      <p:to>
                                        <p:strVal val="visible"/>
                                      </p:to>
                                    </p:set>
                                    <p:animEffect transition="in" filter="checkerboard(across)">
                                      <p:cBhvr>
                                        <p:cTn id="32" dur="500"/>
                                        <p:tgtEl>
                                          <p:spTgt spid="13">
                                            <p:txEl>
                                              <p:pRg st="4" end="4"/>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checkerboard(across)">
                                      <p:cBhvr>
                                        <p:cTn id="43" dur="500"/>
                                        <p:tgtEl>
                                          <p:spTgt spid="4"/>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5"/>
                                        </p:tgtEl>
                                        <p:attrNameLst>
                                          <p:attrName>style.visibility</p:attrName>
                                        </p:attrNameLst>
                                      </p:cBhvr>
                                      <p:to>
                                        <p:strVal val="visible"/>
                                      </p:to>
                                    </p:set>
                                    <p:animEffect transition="in" filter="checkerboard(across)">
                                      <p:cBhvr>
                                        <p:cTn id="48" dur="500"/>
                                        <p:tgtEl>
                                          <p:spTgt spid="5"/>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nodeType="click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checkerboard(across)">
                                      <p:cBhvr>
                                        <p:cTn id="53" dur="500"/>
                                        <p:tgtEl>
                                          <p:spTgt spid="14"/>
                                        </p:tgtEl>
                                      </p:cBhvr>
                                    </p:animEffect>
                                  </p:childTnLst>
                                </p:cTn>
                              </p:par>
                            </p:childTnLst>
                          </p:cTn>
                        </p:par>
                      </p:childTnLst>
                    </p:cTn>
                  </p:par>
                  <p:par>
                    <p:cTn id="54" fill="hold">
                      <p:stCondLst>
                        <p:cond delay="indefinite"/>
                      </p:stCondLst>
                      <p:childTnLst>
                        <p:par>
                          <p:cTn id="55" fill="hold">
                            <p:stCondLst>
                              <p:cond delay="0"/>
                            </p:stCondLst>
                            <p:childTnLst>
                              <p:par>
                                <p:cTn id="56" presetID="5" presetClass="entr" presetSubtype="10" fill="hold" grpId="0" nodeType="clickEffect">
                                  <p:stCondLst>
                                    <p:cond delay="0"/>
                                  </p:stCondLst>
                                  <p:childTnLst>
                                    <p:set>
                                      <p:cBhvr>
                                        <p:cTn id="57" dur="1" fill="hold">
                                          <p:stCondLst>
                                            <p:cond delay="0"/>
                                          </p:stCondLst>
                                        </p:cTn>
                                        <p:tgtEl>
                                          <p:spTgt spid="12">
                                            <p:txEl>
                                              <p:pRg st="0" end="0"/>
                                            </p:txEl>
                                          </p:spTgt>
                                        </p:tgtEl>
                                        <p:attrNameLst>
                                          <p:attrName>style.visibility</p:attrName>
                                        </p:attrNameLst>
                                      </p:cBhvr>
                                      <p:to>
                                        <p:strVal val="visible"/>
                                      </p:to>
                                    </p:set>
                                    <p:animEffect transition="in" filter="checkerboard(across)">
                                      <p:cBhvr>
                                        <p:cTn id="58" dur="500"/>
                                        <p:tgtEl>
                                          <p:spTgt spid="12">
                                            <p:txEl>
                                              <p:pRg st="0" end="0"/>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5" presetClass="entr" presetSubtype="10" fill="hold" grpId="0" nodeType="clickEffect">
                                  <p:stCondLst>
                                    <p:cond delay="0"/>
                                  </p:stCondLst>
                                  <p:childTnLst>
                                    <p:set>
                                      <p:cBhvr>
                                        <p:cTn id="62" dur="1" fill="hold">
                                          <p:stCondLst>
                                            <p:cond delay="0"/>
                                          </p:stCondLst>
                                        </p:cTn>
                                        <p:tgtEl>
                                          <p:spTgt spid="12">
                                            <p:txEl>
                                              <p:pRg st="2" end="2"/>
                                            </p:txEl>
                                          </p:spTgt>
                                        </p:tgtEl>
                                        <p:attrNameLst>
                                          <p:attrName>style.visibility</p:attrName>
                                        </p:attrNameLst>
                                      </p:cBhvr>
                                      <p:to>
                                        <p:strVal val="visible"/>
                                      </p:to>
                                    </p:set>
                                    <p:animEffect transition="in" filter="checkerboard(across)">
                                      <p:cBhvr>
                                        <p:cTn id="63" dur="500"/>
                                        <p:tgtEl>
                                          <p:spTgt spid="12">
                                            <p:txEl>
                                              <p:pRg st="2" end="2"/>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5" presetClass="entr" presetSubtype="10" fill="hold" grpId="0" nodeType="clickEffect">
                                  <p:stCondLst>
                                    <p:cond delay="0"/>
                                  </p:stCondLst>
                                  <p:childTnLst>
                                    <p:set>
                                      <p:cBhvr>
                                        <p:cTn id="67" dur="1" fill="hold">
                                          <p:stCondLst>
                                            <p:cond delay="0"/>
                                          </p:stCondLst>
                                        </p:cTn>
                                        <p:tgtEl>
                                          <p:spTgt spid="12">
                                            <p:txEl>
                                              <p:pRg st="4" end="4"/>
                                            </p:txEl>
                                          </p:spTgt>
                                        </p:tgtEl>
                                        <p:attrNameLst>
                                          <p:attrName>style.visibility</p:attrName>
                                        </p:attrNameLst>
                                      </p:cBhvr>
                                      <p:to>
                                        <p:strVal val="visible"/>
                                      </p:to>
                                    </p:set>
                                    <p:animEffect transition="in" filter="checkerboard(across)">
                                      <p:cBhvr>
                                        <p:cTn id="68" dur="500"/>
                                        <p:tgtEl>
                                          <p:spTgt spid="12">
                                            <p:txEl>
                                              <p:pRg st="4" end="4"/>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2" presetClass="entr" presetSubtype="1" fill="hold" nodeType="clickEffect">
                                  <p:stCondLst>
                                    <p:cond delay="0"/>
                                  </p:stCondLst>
                                  <p:childTnLst>
                                    <p:set>
                                      <p:cBhvr>
                                        <p:cTn id="72" dur="1" fill="hold">
                                          <p:stCondLst>
                                            <p:cond delay="0"/>
                                          </p:stCondLst>
                                        </p:cTn>
                                        <p:tgtEl>
                                          <p:spTgt spid="7"/>
                                        </p:tgtEl>
                                        <p:attrNameLst>
                                          <p:attrName>style.visibility</p:attrName>
                                        </p:attrNameLst>
                                      </p:cBhvr>
                                      <p:to>
                                        <p:strVal val="visible"/>
                                      </p:to>
                                    </p:set>
                                    <p:anim calcmode="lin" valueType="num">
                                      <p:cBhvr additive="base">
                                        <p:cTn id="73" dur="500" fill="hold"/>
                                        <p:tgtEl>
                                          <p:spTgt spid="7"/>
                                        </p:tgtEl>
                                        <p:attrNameLst>
                                          <p:attrName>ppt_x</p:attrName>
                                        </p:attrNameLst>
                                      </p:cBhvr>
                                      <p:tavLst>
                                        <p:tav tm="0">
                                          <p:val>
                                            <p:strVal val="#ppt_x"/>
                                          </p:val>
                                        </p:tav>
                                        <p:tav tm="100000">
                                          <p:val>
                                            <p:strVal val="#ppt_x"/>
                                          </p:val>
                                        </p:tav>
                                      </p:tavLst>
                                    </p:anim>
                                    <p:anim calcmode="lin" valueType="num">
                                      <p:cBhvr additive="base">
                                        <p:cTn id="7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5" grpId="0"/>
      <p:bldP spid="12" grpId="0" build="p"/>
      <p:bldP spid="1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A person wearing a costume&#10;&#10;Description automatically generated">
            <a:extLst>
              <a:ext uri="{FF2B5EF4-FFF2-40B4-BE49-F238E27FC236}">
                <a16:creationId xmlns:a16="http://schemas.microsoft.com/office/drawing/2014/main" id="{2A94AD76-97E6-4394-AEBC-366B580004AF}"/>
              </a:ext>
            </a:extLst>
          </p:cNvPr>
          <p:cNvPicPr>
            <a:picLocks noChangeAspect="1"/>
          </p:cNvPicPr>
          <p:nvPr/>
        </p:nvPicPr>
        <p:blipFill>
          <a:blip r:embed="rId2"/>
          <a:stretch>
            <a:fillRect/>
          </a:stretch>
        </p:blipFill>
        <p:spPr>
          <a:xfrm>
            <a:off x="512619" y="569380"/>
            <a:ext cx="3990108" cy="5359022"/>
          </a:xfrm>
          <a:prstGeom prst="rect">
            <a:avLst/>
          </a:prstGeom>
        </p:spPr>
      </p:pic>
      <p:pic>
        <p:nvPicPr>
          <p:cNvPr id="3" name="Picture 3" descr="A child taking a selfie&#10;&#10;Description automatically generated">
            <a:extLst>
              <a:ext uri="{FF2B5EF4-FFF2-40B4-BE49-F238E27FC236}">
                <a16:creationId xmlns:a16="http://schemas.microsoft.com/office/drawing/2014/main" id="{7EB3BAD8-266A-4AD7-9A59-96409CA00F66}"/>
              </a:ext>
            </a:extLst>
          </p:cNvPr>
          <p:cNvPicPr>
            <a:picLocks noChangeAspect="1"/>
          </p:cNvPicPr>
          <p:nvPr/>
        </p:nvPicPr>
        <p:blipFill>
          <a:blip r:embed="rId3"/>
          <a:stretch>
            <a:fillRect/>
          </a:stretch>
        </p:blipFill>
        <p:spPr>
          <a:xfrm>
            <a:off x="7620001" y="574556"/>
            <a:ext cx="4031672" cy="5348669"/>
          </a:xfrm>
          <a:prstGeom prst="rect">
            <a:avLst/>
          </a:prstGeom>
        </p:spPr>
      </p:pic>
      <p:sp>
        <p:nvSpPr>
          <p:cNvPr id="4" name="TextBox 3">
            <a:extLst>
              <a:ext uri="{FF2B5EF4-FFF2-40B4-BE49-F238E27FC236}">
                <a16:creationId xmlns:a16="http://schemas.microsoft.com/office/drawing/2014/main" id="{4F8EBD2B-BFA7-463B-870B-00F41388F486}"/>
              </a:ext>
            </a:extLst>
          </p:cNvPr>
          <p:cNvSpPr txBox="1"/>
          <p:nvPr/>
        </p:nvSpPr>
        <p:spPr>
          <a:xfrm>
            <a:off x="4751063" y="1150450"/>
            <a:ext cx="2615896" cy="563231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Wingdings"/>
              <a:buChar char="v"/>
            </a:pPr>
            <a:r>
              <a:rPr lang="en-US">
                <a:latin typeface="Century Schoolbook"/>
              </a:rPr>
              <a:t>Through the combined musical efforts of Taylor Swift and Ke$ha on one playlist to my ex,...something clicked inside of me!</a:t>
            </a:r>
          </a:p>
          <a:p>
            <a:pPr marL="285750" indent="-285750">
              <a:buFont typeface="Wingdings"/>
              <a:buChar char="v"/>
            </a:pPr>
            <a:endParaRPr lang="en-US" dirty="0">
              <a:latin typeface="Century Schoolbook"/>
            </a:endParaRPr>
          </a:p>
          <a:p>
            <a:pPr marL="285750" indent="-285750">
              <a:buFont typeface="Wingdings"/>
              <a:buChar char="v"/>
            </a:pPr>
            <a:r>
              <a:rPr lang="en-US">
                <a:latin typeface="Century Schoolbook"/>
              </a:rPr>
              <a:t>I found some relief from my first major heartbreak through music as well as a way to begin the process of learning to accept religion. </a:t>
            </a:r>
          </a:p>
          <a:p>
            <a:pPr marL="285750" indent="-285750">
              <a:buFont typeface="Wingdings"/>
              <a:buChar char="v"/>
            </a:pPr>
            <a:endParaRPr lang="en-US" dirty="0">
              <a:latin typeface="Century Schoolbook"/>
            </a:endParaRPr>
          </a:p>
          <a:p>
            <a:pPr marL="285750" indent="-285750">
              <a:buFont typeface="Wingdings"/>
              <a:buChar char="v"/>
            </a:pPr>
            <a:r>
              <a:rPr lang="en-US">
                <a:latin typeface="Century Schoolbook"/>
              </a:rPr>
              <a:t>For some, religion brought happieness and meaning into their </a:t>
            </a:r>
            <a:r>
              <a:rPr lang="en-US" dirty="0">
                <a:latin typeface="Century Schoolbook"/>
              </a:rPr>
              <a:t>lives.</a:t>
            </a:r>
          </a:p>
        </p:txBody>
      </p:sp>
      <p:sp>
        <p:nvSpPr>
          <p:cNvPr id="5" name="TextBox 4">
            <a:extLst>
              <a:ext uri="{FF2B5EF4-FFF2-40B4-BE49-F238E27FC236}">
                <a16:creationId xmlns:a16="http://schemas.microsoft.com/office/drawing/2014/main" id="{407BBB0F-F352-4D0F-B243-BCB1B97543AE}"/>
              </a:ext>
            </a:extLst>
          </p:cNvPr>
          <p:cNvSpPr txBox="1"/>
          <p:nvPr/>
        </p:nvSpPr>
        <p:spPr>
          <a:xfrm>
            <a:off x="4638137" y="-48882"/>
            <a:ext cx="2843841" cy="120032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entury Schoolbook"/>
              </a:rPr>
              <a:t>Saved by Sister </a:t>
            </a:r>
            <a:r>
              <a:rPr lang="en-US" sz="2400" dirty="0">
                <a:latin typeface="Century Schoolbook"/>
              </a:rPr>
              <a:t>Swift and Holy Ke$ha</a:t>
            </a:r>
            <a:r>
              <a:rPr lang="en-US" sz="2400" dirty="0"/>
              <a:t> </a:t>
            </a:r>
            <a:endParaRPr lang="en-US"/>
          </a:p>
        </p:txBody>
      </p:sp>
      <p:pic>
        <p:nvPicPr>
          <p:cNvPr id="6" name="Picture 6" descr="A picture containing holding, game&#10;&#10;Description automatically generated">
            <a:extLst>
              <a:ext uri="{FF2B5EF4-FFF2-40B4-BE49-F238E27FC236}">
                <a16:creationId xmlns:a16="http://schemas.microsoft.com/office/drawing/2014/main" id="{2654E709-FEEE-4749-ADE8-C9E2B32CEF47}"/>
              </a:ext>
            </a:extLst>
          </p:cNvPr>
          <p:cNvPicPr>
            <a:picLocks noChangeAspect="1"/>
          </p:cNvPicPr>
          <p:nvPr/>
        </p:nvPicPr>
        <p:blipFill>
          <a:blip r:embed="rId4"/>
          <a:stretch>
            <a:fillRect/>
          </a:stretch>
        </p:blipFill>
        <p:spPr>
          <a:xfrm>
            <a:off x="6591300" y="-80513"/>
            <a:ext cx="3452003" cy="6932761"/>
          </a:xfrm>
          <a:prstGeom prst="rect">
            <a:avLst/>
          </a:prstGeom>
        </p:spPr>
      </p:pic>
      <p:sp>
        <p:nvSpPr>
          <p:cNvPr id="7" name="TextBox 6">
            <a:extLst>
              <a:ext uri="{FF2B5EF4-FFF2-40B4-BE49-F238E27FC236}">
                <a16:creationId xmlns:a16="http://schemas.microsoft.com/office/drawing/2014/main" id="{8E6FD274-8733-4C4B-8F9D-06CB9ACFD3C3}"/>
              </a:ext>
            </a:extLst>
          </p:cNvPr>
          <p:cNvSpPr txBox="1"/>
          <p:nvPr/>
        </p:nvSpPr>
        <p:spPr>
          <a:xfrm>
            <a:off x="8577534" y="5802701"/>
            <a:ext cx="3347048"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b="1" dirty="0">
                <a:solidFill>
                  <a:srgbClr val="4FF097"/>
                </a:solidFill>
                <a:latin typeface="Courier New"/>
                <a:cs typeface="Courier New"/>
              </a:rPr>
              <a:t>Pluto now bring us </a:t>
            </a:r>
            <a:r>
              <a:rPr lang="en-US" sz="2200" b="1">
                <a:solidFill>
                  <a:srgbClr val="4FF097"/>
                </a:solidFill>
                <a:latin typeface="Courier New"/>
                <a:cs typeface="Courier New"/>
              </a:rPr>
              <a:t>back to current times!!!</a:t>
            </a:r>
            <a:endParaRPr lang="en-US" sz="2200" b="1" dirty="0">
              <a:solidFill>
                <a:srgbClr val="4FF097"/>
              </a:solidFill>
              <a:latin typeface="Courier New"/>
              <a:cs typeface="Courier New"/>
            </a:endParaRPr>
          </a:p>
        </p:txBody>
      </p:sp>
    </p:spTree>
    <p:extLst>
      <p:ext uri="{BB962C8B-B14F-4D97-AF65-F5344CB8AC3E}">
        <p14:creationId xmlns:p14="http://schemas.microsoft.com/office/powerpoint/2010/main" val="2241577880"/>
      </p:ext>
    </p:extLst>
  </p:cSld>
  <p:clrMapOvr>
    <a:masterClrMapping/>
  </p:clrMapOvr>
  <mc:AlternateContent xmlns:mc="http://schemas.openxmlformats.org/markup-compatibility/2006" xmlns:p14="http://schemas.microsoft.com/office/powerpoint/2010/main">
    <mc:Choice Requires="p14">
      <p:transition spd="slow" p14:dur="3000">
        <p:plus/>
      </p:transition>
    </mc:Choice>
    <mc:Fallback xmlns="">
      <p:transition spd="slow">
        <p:plu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1000"/>
                                        <p:tgtEl>
                                          <p:spTgt spid="3"/>
                                        </p:tgtEl>
                                      </p:cBhvr>
                                    </p:animEffect>
                                    <p:anim calcmode="lin" valueType="num">
                                      <p:cBhvr>
                                        <p:cTn id="16" dur="1000" fill="hold"/>
                                        <p:tgtEl>
                                          <p:spTgt spid="3"/>
                                        </p:tgtEl>
                                        <p:attrNameLst>
                                          <p:attrName>ppt_x</p:attrName>
                                        </p:attrNameLst>
                                      </p:cBhvr>
                                      <p:tavLst>
                                        <p:tav tm="0">
                                          <p:val>
                                            <p:strVal val="#ppt_x"/>
                                          </p:val>
                                        </p:tav>
                                        <p:tav tm="100000">
                                          <p:val>
                                            <p:strVal val="#ppt_x"/>
                                          </p:val>
                                        </p:tav>
                                      </p:tavLst>
                                    </p:anim>
                                    <p:anim calcmode="lin" valueType="num">
                                      <p:cBhvr>
                                        <p:cTn id="17" dur="900" decel="100000" fill="hold"/>
                                        <p:tgtEl>
                                          <p:spTgt spid="3"/>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1" fill="hold" grpId="0"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up)">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42" fill="hold" grpId="0" nodeType="clickEffect">
                                  <p:stCondLst>
                                    <p:cond delay="0"/>
                                  </p:stCondLst>
                                  <p:childTnLst>
                                    <p:set>
                                      <p:cBhvr>
                                        <p:cTn id="27" dur="1" fill="hold">
                                          <p:stCondLst>
                                            <p:cond delay="0"/>
                                          </p:stCondLst>
                                        </p:cTn>
                                        <p:tgtEl>
                                          <p:spTgt spid="4">
                                            <p:txEl>
                                              <p:pRg st="0" end="0"/>
                                            </p:txEl>
                                          </p:spTgt>
                                        </p:tgtEl>
                                        <p:attrNameLst>
                                          <p:attrName>style.visibility</p:attrName>
                                        </p:attrNameLst>
                                      </p:cBhvr>
                                      <p:to>
                                        <p:strVal val="visible"/>
                                      </p:to>
                                    </p:set>
                                    <p:animEffect transition="in" filter="barn(outHorizontal)">
                                      <p:cBhvr>
                                        <p:cTn id="28" dur="500"/>
                                        <p:tgtEl>
                                          <p:spTgt spid="4">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42"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barn(outHorizontal)">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42" fill="hold" grpId="0" nodeType="clickEffect">
                                  <p:stCondLst>
                                    <p:cond delay="0"/>
                                  </p:stCondLst>
                                  <p:childTnLst>
                                    <p:set>
                                      <p:cBhvr>
                                        <p:cTn id="37" dur="1" fill="hold">
                                          <p:stCondLst>
                                            <p:cond delay="0"/>
                                          </p:stCondLst>
                                        </p:cTn>
                                        <p:tgtEl>
                                          <p:spTgt spid="4">
                                            <p:txEl>
                                              <p:pRg st="4" end="4"/>
                                            </p:txEl>
                                          </p:spTgt>
                                        </p:tgtEl>
                                        <p:attrNameLst>
                                          <p:attrName>style.visibility</p:attrName>
                                        </p:attrNameLst>
                                      </p:cBhvr>
                                      <p:to>
                                        <p:strVal val="visible"/>
                                      </p:to>
                                    </p:set>
                                    <p:animEffect transition="in" filter="barn(outHorizontal)">
                                      <p:cBhvr>
                                        <p:cTn id="38" dur="500"/>
                                        <p:tgtEl>
                                          <p:spTgt spid="4">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55" presetClass="entr" presetSubtype="0"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 calcmode="lin" valueType="num">
                                      <p:cBhvr>
                                        <p:cTn id="43" dur="1000" fill="hold"/>
                                        <p:tgtEl>
                                          <p:spTgt spid="7"/>
                                        </p:tgtEl>
                                        <p:attrNameLst>
                                          <p:attrName>ppt_w</p:attrName>
                                        </p:attrNameLst>
                                      </p:cBhvr>
                                      <p:tavLst>
                                        <p:tav tm="0">
                                          <p:val>
                                            <p:strVal val="#ppt_w*0.70"/>
                                          </p:val>
                                        </p:tav>
                                        <p:tav tm="100000">
                                          <p:val>
                                            <p:strVal val="#ppt_w"/>
                                          </p:val>
                                        </p:tav>
                                      </p:tavLst>
                                    </p:anim>
                                    <p:anim calcmode="lin" valueType="num">
                                      <p:cBhvr>
                                        <p:cTn id="44" dur="1000" fill="hold"/>
                                        <p:tgtEl>
                                          <p:spTgt spid="7"/>
                                        </p:tgtEl>
                                        <p:attrNameLst>
                                          <p:attrName>ppt_h</p:attrName>
                                        </p:attrNameLst>
                                      </p:cBhvr>
                                      <p:tavLst>
                                        <p:tav tm="0">
                                          <p:val>
                                            <p:strVal val="#ppt_h"/>
                                          </p:val>
                                        </p:tav>
                                        <p:tav tm="100000">
                                          <p:val>
                                            <p:strVal val="#ppt_h"/>
                                          </p:val>
                                        </p:tav>
                                      </p:tavLst>
                                    </p:anim>
                                    <p:animEffect transition="in" filter="fade">
                                      <p:cBhvr>
                                        <p:cTn id="45" dur="1000"/>
                                        <p:tgtEl>
                                          <p:spTgt spid="7"/>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5" fill="hold" nodeType="clickEffect">
                                  <p:stCondLst>
                                    <p:cond delay="0"/>
                                  </p:stCondLst>
                                  <p:childTnLst>
                                    <p:set>
                                      <p:cBhvr>
                                        <p:cTn id="49" dur="1" fill="hold">
                                          <p:stCondLst>
                                            <p:cond delay="0"/>
                                          </p:stCondLst>
                                        </p:cTn>
                                        <p:tgtEl>
                                          <p:spTgt spid="6"/>
                                        </p:tgtEl>
                                        <p:attrNameLst>
                                          <p:attrName>style.visibility</p:attrName>
                                        </p:attrNameLst>
                                      </p:cBhvr>
                                      <p:to>
                                        <p:strVal val="visible"/>
                                      </p:to>
                                    </p:set>
                                    <p:animEffect transition="in" filter="randombar(vertical)">
                                      <p:cBhvr>
                                        <p:cTn id="5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5"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5BB3780B-63EB-450D-A804-D6AA12F98E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FE0847A5-A329-48CD-B3A7-3892FF6DA78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76564F9-90EE-4991-99E4-3B7987EEB15C}"/>
              </a:ext>
            </a:extLst>
          </p:cNvPr>
          <p:cNvSpPr>
            <a:spLocks noGrp="1"/>
          </p:cNvSpPr>
          <p:nvPr>
            <p:ph type="title"/>
          </p:nvPr>
        </p:nvSpPr>
        <p:spPr>
          <a:xfrm>
            <a:off x="288679" y="130370"/>
            <a:ext cx="5897734" cy="1477328"/>
          </a:xfrm>
        </p:spPr>
        <p:txBody>
          <a:bodyPr vert="horz" wrap="square" lIns="0" tIns="0" rIns="0" bIns="0" rtlCol="0" anchor="ctr" anchorCtr="0">
            <a:normAutofit/>
          </a:bodyPr>
          <a:lstStyle/>
          <a:p>
            <a:r>
              <a:rPr lang="en-US" sz="3200" b="1">
                <a:latin typeface="MingLiU"/>
                <a:ea typeface="MingLiU"/>
              </a:rPr>
              <a:t>My Spirituality in Present Times</a:t>
            </a:r>
          </a:p>
        </p:txBody>
      </p:sp>
      <p:sp>
        <p:nvSpPr>
          <p:cNvPr id="4" name="Text Placeholder 3">
            <a:extLst>
              <a:ext uri="{FF2B5EF4-FFF2-40B4-BE49-F238E27FC236}">
                <a16:creationId xmlns:a16="http://schemas.microsoft.com/office/drawing/2014/main" id="{E0E440E7-50FB-4B9C-8B41-F09FFA5730A6}"/>
              </a:ext>
            </a:extLst>
          </p:cNvPr>
          <p:cNvSpPr>
            <a:spLocks noGrp="1"/>
          </p:cNvSpPr>
          <p:nvPr>
            <p:ph type="body" sz="half" idx="2"/>
          </p:nvPr>
        </p:nvSpPr>
        <p:spPr>
          <a:xfrm>
            <a:off x="87396" y="1549563"/>
            <a:ext cx="4991962" cy="4193933"/>
          </a:xfrm>
        </p:spPr>
        <p:txBody>
          <a:bodyPr vert="horz" lIns="0" tIns="0" rIns="0" bIns="0" rtlCol="0" anchor="t">
            <a:normAutofit fontScale="92500" lnSpcReduction="10000"/>
          </a:bodyPr>
          <a:lstStyle/>
          <a:p>
            <a:pPr marL="342900" indent="-342900">
              <a:buFont typeface="Wingdings" panose="03070A02030502020204" pitchFamily="66" charset="0"/>
              <a:buChar char="v"/>
            </a:pPr>
            <a:r>
              <a:rPr lang="en-US" b="1">
                <a:solidFill>
                  <a:srgbClr val="FFFFFF"/>
                </a:solidFill>
                <a:latin typeface="MingLiU"/>
                <a:ea typeface="Meiryo"/>
              </a:rPr>
              <a:t>Agnostic but belief in some form of higher-power.</a:t>
            </a:r>
            <a:endParaRPr lang="en-US" b="1">
              <a:solidFill>
                <a:srgbClr val="FFFFFF">
                  <a:alpha val="58000"/>
                </a:srgbClr>
              </a:solidFill>
              <a:latin typeface="MingLiU"/>
              <a:ea typeface="Meiryo"/>
            </a:endParaRPr>
          </a:p>
          <a:p>
            <a:pPr marL="342900" indent="-342900">
              <a:buFont typeface="Wingdings" panose="03070A02030502020204" pitchFamily="66" charset="0"/>
              <a:buChar char="v"/>
            </a:pPr>
            <a:r>
              <a:rPr lang="en-US" b="1">
                <a:solidFill>
                  <a:srgbClr val="FFFFFF"/>
                </a:solidFill>
                <a:latin typeface="MingLiU"/>
                <a:ea typeface="Meiryo"/>
              </a:rPr>
              <a:t>Cult-like obession with the MBTI personality typology system. </a:t>
            </a:r>
            <a:endParaRPr lang="en-US" b="1">
              <a:solidFill>
                <a:srgbClr val="FFFFFF">
                  <a:alpha val="58000"/>
                </a:srgbClr>
              </a:solidFill>
              <a:latin typeface="MingLiU"/>
              <a:ea typeface="Meiryo"/>
            </a:endParaRPr>
          </a:p>
          <a:p>
            <a:pPr marL="342900" indent="-342900">
              <a:buFont typeface="Wingdings" panose="03070A02030502020204" pitchFamily="66" charset="0"/>
              <a:buChar char="v"/>
            </a:pPr>
            <a:r>
              <a:rPr lang="en-US" b="1">
                <a:solidFill>
                  <a:srgbClr val="FFFFFF"/>
                </a:solidFill>
                <a:latin typeface="MingLiU"/>
                <a:ea typeface="+mn-lt"/>
                <a:cs typeface="+mn-lt"/>
              </a:rPr>
              <a:t>Meditates frequently while using natural crsytals along with my cat Pluto.</a:t>
            </a:r>
            <a:r>
              <a:rPr lang="en-US" b="1" dirty="0">
                <a:solidFill>
                  <a:srgbClr val="FFFFFF"/>
                </a:solidFill>
                <a:latin typeface="MingLiU"/>
                <a:ea typeface="+mn-lt"/>
                <a:cs typeface="+mn-lt"/>
              </a:rPr>
              <a:t> </a:t>
            </a:r>
          </a:p>
          <a:p>
            <a:pPr marL="342900" indent="-342900">
              <a:buFont typeface="Wingdings" panose="03070A02030502020204" pitchFamily="66" charset="0"/>
              <a:buChar char="v"/>
            </a:pPr>
            <a:r>
              <a:rPr lang="en-US" b="1">
                <a:solidFill>
                  <a:srgbClr val="FFFFFF"/>
                </a:solidFill>
                <a:latin typeface="MingLiU"/>
                <a:ea typeface="Meiryo"/>
              </a:rPr>
              <a:t>Personal value system derrived from lessons taught by my childhood heroine Sailor Moon as well as the </a:t>
            </a:r>
            <a:r>
              <a:rPr lang="en-US" b="1">
                <a:solidFill>
                  <a:srgbClr val="FFFFFF"/>
                </a:solidFill>
                <a:latin typeface="MingLiU"/>
                <a:ea typeface="+mn-lt"/>
                <a:cs typeface="+mn-lt"/>
              </a:rPr>
              <a:t>philosophical</a:t>
            </a:r>
            <a:r>
              <a:rPr lang="en-US" b="1">
                <a:solidFill>
                  <a:srgbClr val="FFFFFF"/>
                </a:solidFill>
                <a:latin typeface="MingLiU"/>
                <a:ea typeface="Meiryo"/>
              </a:rPr>
              <a:t> teachings of Daddy Jung.</a:t>
            </a:r>
            <a:endParaRPr lang="en-US" b="1" dirty="0">
              <a:solidFill>
                <a:srgbClr val="FFFFFF">
                  <a:alpha val="58000"/>
                </a:srgbClr>
              </a:solidFill>
              <a:latin typeface="MingLiU"/>
              <a:ea typeface="Meiryo"/>
            </a:endParaRPr>
          </a:p>
        </p:txBody>
      </p:sp>
      <p:pic>
        <p:nvPicPr>
          <p:cNvPr id="5" name="Picture 5" descr="A close up of a logo&#10;&#10;Description automatically generated">
            <a:extLst>
              <a:ext uri="{FF2B5EF4-FFF2-40B4-BE49-F238E27FC236}">
                <a16:creationId xmlns:a16="http://schemas.microsoft.com/office/drawing/2014/main" id="{AD2E6263-6F40-41E6-A00D-0D2EFCF2A0F4}"/>
              </a:ext>
            </a:extLst>
          </p:cNvPr>
          <p:cNvPicPr>
            <a:picLocks noGrp="1" noChangeAspect="1"/>
          </p:cNvPicPr>
          <p:nvPr>
            <p:ph type="pic" idx="1"/>
          </p:nvPr>
        </p:nvPicPr>
        <p:blipFill rotWithShape="1">
          <a:blip r:embed="rId2"/>
          <a:srcRect r="786" b="-2"/>
          <a:stretch/>
        </p:blipFill>
        <p:spPr>
          <a:xfrm>
            <a:off x="5984484" y="6050"/>
            <a:ext cx="3535615" cy="3563809"/>
          </a:xfrm>
          <a:custGeom>
            <a:avLst/>
            <a:gdLst/>
            <a:ahLst/>
            <a:cxnLst/>
            <a:rect l="l" t="t" r="r" b="b"/>
            <a:pathLst>
              <a:path w="5361537" h="5404109">
                <a:moveTo>
                  <a:pt x="2870828" y="1041"/>
                </a:moveTo>
                <a:cubicBezTo>
                  <a:pt x="3203581" y="14830"/>
                  <a:pt x="3513736" y="163111"/>
                  <a:pt x="3800184" y="290250"/>
                </a:cubicBezTo>
                <a:cubicBezTo>
                  <a:pt x="4171154" y="479730"/>
                  <a:pt x="4508586" y="661721"/>
                  <a:pt x="4702438" y="1026076"/>
                </a:cubicBezTo>
                <a:lnTo>
                  <a:pt x="4959549" y="1326248"/>
                </a:lnTo>
                <a:cubicBezTo>
                  <a:pt x="5129003" y="1601579"/>
                  <a:pt x="5186377" y="1874538"/>
                  <a:pt x="5266423" y="2173276"/>
                </a:cubicBezTo>
                <a:cubicBezTo>
                  <a:pt x="5322579" y="2382854"/>
                  <a:pt x="5370498" y="2561686"/>
                  <a:pt x="5358128" y="2694064"/>
                </a:cubicBezTo>
                <a:cubicBezTo>
                  <a:pt x="5387135" y="3102588"/>
                  <a:pt x="5225012" y="3513996"/>
                  <a:pt x="5101614" y="3771685"/>
                </a:cubicBezTo>
                <a:cubicBezTo>
                  <a:pt x="4997551" y="4040670"/>
                  <a:pt x="4756585" y="4494622"/>
                  <a:pt x="4442699" y="4781934"/>
                </a:cubicBezTo>
                <a:cubicBezTo>
                  <a:pt x="4128813" y="5069245"/>
                  <a:pt x="3867535" y="5122778"/>
                  <a:pt x="3526897" y="5225036"/>
                </a:cubicBezTo>
                <a:cubicBezTo>
                  <a:pt x="3186396" y="5327806"/>
                  <a:pt x="2777866" y="5432329"/>
                  <a:pt x="2398771" y="5397154"/>
                </a:cubicBezTo>
                <a:cubicBezTo>
                  <a:pt x="2019540" y="5361468"/>
                  <a:pt x="1637694" y="5196321"/>
                  <a:pt x="1251137" y="5011566"/>
                </a:cubicBezTo>
                <a:cubicBezTo>
                  <a:pt x="928921" y="4825498"/>
                  <a:pt x="428548" y="4335676"/>
                  <a:pt x="348364" y="4036426"/>
                </a:cubicBezTo>
                <a:cubicBezTo>
                  <a:pt x="268180" y="3737176"/>
                  <a:pt x="-82248" y="2964977"/>
                  <a:pt x="17820" y="2441683"/>
                </a:cubicBezTo>
                <a:cubicBezTo>
                  <a:pt x="117889" y="1918389"/>
                  <a:pt x="122569" y="1757316"/>
                  <a:pt x="362894" y="1276624"/>
                </a:cubicBezTo>
                <a:cubicBezTo>
                  <a:pt x="659155" y="828176"/>
                  <a:pt x="1338551" y="373177"/>
                  <a:pt x="1764257" y="227256"/>
                </a:cubicBezTo>
                <a:cubicBezTo>
                  <a:pt x="2005919" y="114722"/>
                  <a:pt x="2440806" y="61902"/>
                  <a:pt x="2530583" y="37846"/>
                </a:cubicBezTo>
                <a:cubicBezTo>
                  <a:pt x="2646482" y="6791"/>
                  <a:pt x="2759910" y="-3556"/>
                  <a:pt x="2870828" y="1041"/>
                </a:cubicBezTo>
                <a:close/>
              </a:path>
            </a:pathLst>
          </a:custGeom>
        </p:spPr>
      </p:pic>
      <p:pic>
        <p:nvPicPr>
          <p:cNvPr id="7" name="Picture 7" descr="A picture containing table, cake, birthday, paper&#10;&#10;Description automatically generated">
            <a:extLst>
              <a:ext uri="{FF2B5EF4-FFF2-40B4-BE49-F238E27FC236}">
                <a16:creationId xmlns:a16="http://schemas.microsoft.com/office/drawing/2014/main" id="{E71E1F0D-B616-4FF5-9D1C-0D3B3149FD95}"/>
              </a:ext>
            </a:extLst>
          </p:cNvPr>
          <p:cNvPicPr>
            <a:picLocks noChangeAspect="1"/>
          </p:cNvPicPr>
          <p:nvPr/>
        </p:nvPicPr>
        <p:blipFill>
          <a:blip r:embed="rId3"/>
          <a:stretch>
            <a:fillRect/>
          </a:stretch>
        </p:blipFill>
        <p:spPr>
          <a:xfrm>
            <a:off x="9454551" y="1162550"/>
            <a:ext cx="2743200" cy="1571163"/>
          </a:xfrm>
          <a:prstGeom prst="rect">
            <a:avLst/>
          </a:prstGeom>
        </p:spPr>
      </p:pic>
      <p:pic>
        <p:nvPicPr>
          <p:cNvPr id="8" name="Picture 8" descr="A close up of a logo&#10;&#10;Description automatically generated">
            <a:extLst>
              <a:ext uri="{FF2B5EF4-FFF2-40B4-BE49-F238E27FC236}">
                <a16:creationId xmlns:a16="http://schemas.microsoft.com/office/drawing/2014/main" id="{F61044CA-FDD4-4762-A1A8-1B9F2605B8D3}"/>
              </a:ext>
            </a:extLst>
          </p:cNvPr>
          <p:cNvPicPr>
            <a:picLocks noChangeAspect="1"/>
          </p:cNvPicPr>
          <p:nvPr/>
        </p:nvPicPr>
        <p:blipFill>
          <a:blip r:embed="rId4"/>
          <a:stretch>
            <a:fillRect/>
          </a:stretch>
        </p:blipFill>
        <p:spPr>
          <a:xfrm>
            <a:off x="7657381" y="4195293"/>
            <a:ext cx="2743200" cy="2148020"/>
          </a:xfrm>
          <a:prstGeom prst="rect">
            <a:avLst/>
          </a:prstGeom>
        </p:spPr>
      </p:pic>
      <p:pic>
        <p:nvPicPr>
          <p:cNvPr id="13" name="Picture 14" descr="A close up of a logo&#10;&#10;Description automatically generated">
            <a:extLst>
              <a:ext uri="{FF2B5EF4-FFF2-40B4-BE49-F238E27FC236}">
                <a16:creationId xmlns:a16="http://schemas.microsoft.com/office/drawing/2014/main" id="{0909CD3C-4233-4D1C-94EE-F1A80562E745}"/>
              </a:ext>
            </a:extLst>
          </p:cNvPr>
          <p:cNvPicPr>
            <a:picLocks noChangeAspect="1"/>
          </p:cNvPicPr>
          <p:nvPr/>
        </p:nvPicPr>
        <p:blipFill>
          <a:blip r:embed="rId5"/>
          <a:stretch>
            <a:fillRect/>
          </a:stretch>
        </p:blipFill>
        <p:spPr>
          <a:xfrm>
            <a:off x="9282023" y="2856179"/>
            <a:ext cx="2743200" cy="3877340"/>
          </a:xfrm>
          <a:prstGeom prst="rect">
            <a:avLst/>
          </a:prstGeom>
        </p:spPr>
      </p:pic>
      <p:pic>
        <p:nvPicPr>
          <p:cNvPr id="15" name="Picture 15" descr="A picture containing person, person, teeth, indoor&#10;&#10;Description automatically generated">
            <a:extLst>
              <a:ext uri="{FF2B5EF4-FFF2-40B4-BE49-F238E27FC236}">
                <a16:creationId xmlns:a16="http://schemas.microsoft.com/office/drawing/2014/main" id="{E083FFB9-B500-4B91-9923-B9BAB570E214}"/>
              </a:ext>
            </a:extLst>
          </p:cNvPr>
          <p:cNvPicPr>
            <a:picLocks noChangeAspect="1"/>
          </p:cNvPicPr>
          <p:nvPr/>
        </p:nvPicPr>
        <p:blipFill>
          <a:blip r:embed="rId6"/>
          <a:stretch>
            <a:fillRect/>
          </a:stretch>
        </p:blipFill>
        <p:spPr>
          <a:xfrm>
            <a:off x="4925683" y="3897702"/>
            <a:ext cx="2743200" cy="2743200"/>
          </a:xfrm>
          <a:prstGeom prst="rect">
            <a:avLst/>
          </a:prstGeom>
        </p:spPr>
      </p:pic>
    </p:spTree>
    <p:extLst>
      <p:ext uri="{BB962C8B-B14F-4D97-AF65-F5344CB8AC3E}">
        <p14:creationId xmlns:p14="http://schemas.microsoft.com/office/powerpoint/2010/main" val="3968513695"/>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0.70"/>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xEl>
                                              <p:pRg st="0" end="0"/>
                                            </p:txEl>
                                          </p:spTgt>
                                        </p:tgtEl>
                                        <p:attrNameLst>
                                          <p:attrName>style.visibility</p:attrName>
                                        </p:attrNameLst>
                                      </p:cBhvr>
                                      <p:to>
                                        <p:strVal val="visible"/>
                                      </p:to>
                                    </p:set>
                                    <p:animEffect transition="in" filter="fade">
                                      <p:cBhvr>
                                        <p:cTn id="14" dur="500"/>
                                        <p:tgtEl>
                                          <p:spTgt spid="4">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500"/>
                                        <p:tgtEl>
                                          <p:spTgt spid="4">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xEl>
                                              <p:pRg st="2" end="2"/>
                                            </p:txEl>
                                          </p:spTgt>
                                        </p:tgtEl>
                                        <p:attrNameLst>
                                          <p:attrName>style.visibility</p:attrName>
                                        </p:attrNameLst>
                                      </p:cBhvr>
                                      <p:to>
                                        <p:strVal val="visible"/>
                                      </p:to>
                                    </p:set>
                                    <p:animEffect transition="in" filter="fade">
                                      <p:cBhvr>
                                        <p:cTn id="24" dur="500"/>
                                        <p:tgtEl>
                                          <p:spTgt spid="4">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4">
                                            <p:txEl>
                                              <p:pRg st="3" end="3"/>
                                            </p:txEl>
                                          </p:spTgt>
                                        </p:tgtEl>
                                        <p:attrNameLst>
                                          <p:attrName>style.visibility</p:attrName>
                                        </p:attrNameLst>
                                      </p:cBhvr>
                                      <p:to>
                                        <p:strVal val="visible"/>
                                      </p:to>
                                    </p:set>
                                    <p:animEffect transition="in" filter="fade">
                                      <p:cBhvr>
                                        <p:cTn id="29" dur="500"/>
                                        <p:tgtEl>
                                          <p:spTgt spid="4">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55" presetClass="entr" presetSubtype="0" fill="hold" nodeType="click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1000" fill="hold"/>
                                        <p:tgtEl>
                                          <p:spTgt spid="5"/>
                                        </p:tgtEl>
                                        <p:attrNameLst>
                                          <p:attrName>ppt_w</p:attrName>
                                        </p:attrNameLst>
                                      </p:cBhvr>
                                      <p:tavLst>
                                        <p:tav tm="0">
                                          <p:val>
                                            <p:strVal val="#ppt_w*0.70"/>
                                          </p:val>
                                        </p:tav>
                                        <p:tav tm="100000">
                                          <p:val>
                                            <p:strVal val="#ppt_w"/>
                                          </p:val>
                                        </p:tav>
                                      </p:tavLst>
                                    </p:anim>
                                    <p:anim calcmode="lin" valueType="num">
                                      <p:cBhvr>
                                        <p:cTn id="35" dur="1000" fill="hold"/>
                                        <p:tgtEl>
                                          <p:spTgt spid="5"/>
                                        </p:tgtEl>
                                        <p:attrNameLst>
                                          <p:attrName>ppt_h</p:attrName>
                                        </p:attrNameLst>
                                      </p:cBhvr>
                                      <p:tavLst>
                                        <p:tav tm="0">
                                          <p:val>
                                            <p:strVal val="#ppt_h"/>
                                          </p:val>
                                        </p:tav>
                                        <p:tav tm="100000">
                                          <p:val>
                                            <p:strVal val="#ppt_h"/>
                                          </p:val>
                                        </p:tav>
                                      </p:tavLst>
                                    </p:anim>
                                    <p:animEffect transition="in" filter="fade">
                                      <p:cBhvr>
                                        <p:cTn id="36" dur="1000"/>
                                        <p:tgtEl>
                                          <p:spTgt spid="5"/>
                                        </p:tgtEl>
                                      </p:cBhvr>
                                    </p:animEffec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37" presetClass="entr" presetSubtype="0"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fade">
                                      <p:cBhvr>
                                        <p:cTn id="45" dur="1000"/>
                                        <p:tgtEl>
                                          <p:spTgt spid="8"/>
                                        </p:tgtEl>
                                      </p:cBhvr>
                                    </p:animEffect>
                                    <p:anim calcmode="lin" valueType="num">
                                      <p:cBhvr>
                                        <p:cTn id="46" dur="1000" fill="hold"/>
                                        <p:tgtEl>
                                          <p:spTgt spid="8"/>
                                        </p:tgtEl>
                                        <p:attrNameLst>
                                          <p:attrName>ppt_x</p:attrName>
                                        </p:attrNameLst>
                                      </p:cBhvr>
                                      <p:tavLst>
                                        <p:tav tm="0">
                                          <p:val>
                                            <p:strVal val="#ppt_x"/>
                                          </p:val>
                                        </p:tav>
                                        <p:tav tm="100000">
                                          <p:val>
                                            <p:strVal val="#ppt_x"/>
                                          </p:val>
                                        </p:tav>
                                      </p:tavLst>
                                    </p:anim>
                                    <p:anim calcmode="lin" valueType="num">
                                      <p:cBhvr>
                                        <p:cTn id="47" dur="900" decel="100000" fill="hold"/>
                                        <p:tgtEl>
                                          <p:spTgt spid="8"/>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8"/>
                                        </p:tgtEl>
                                        <p:attrNameLst>
                                          <p:attrName>ppt_y</p:attrName>
                                        </p:attrNameLst>
                                      </p:cBhvr>
                                      <p:tavLst>
                                        <p:tav tm="0">
                                          <p:val>
                                            <p:strVal val="#ppt_y-.03"/>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2" fill="hold" nodeType="clickEffect">
                                  <p:stCondLst>
                                    <p:cond delay="0"/>
                                  </p:stCondLst>
                                  <p:childTnLst>
                                    <p:set>
                                      <p:cBhvr>
                                        <p:cTn id="52" dur="1" fill="hold">
                                          <p:stCondLst>
                                            <p:cond delay="0"/>
                                          </p:stCondLst>
                                        </p:cTn>
                                        <p:tgtEl>
                                          <p:spTgt spid="13"/>
                                        </p:tgtEl>
                                        <p:attrNameLst>
                                          <p:attrName>style.visibility</p:attrName>
                                        </p:attrNameLst>
                                      </p:cBhvr>
                                      <p:to>
                                        <p:strVal val="visible"/>
                                      </p:to>
                                    </p:set>
                                    <p:anim calcmode="lin" valueType="num">
                                      <p:cBhvr additive="base">
                                        <p:cTn id="53" dur="500" fill="hold"/>
                                        <p:tgtEl>
                                          <p:spTgt spid="13"/>
                                        </p:tgtEl>
                                        <p:attrNameLst>
                                          <p:attrName>ppt_x</p:attrName>
                                        </p:attrNameLst>
                                      </p:cBhvr>
                                      <p:tavLst>
                                        <p:tav tm="0">
                                          <p:val>
                                            <p:strVal val="1+#ppt_w/2"/>
                                          </p:val>
                                        </p:tav>
                                        <p:tav tm="100000">
                                          <p:val>
                                            <p:strVal val="#ppt_x"/>
                                          </p:val>
                                        </p:tav>
                                      </p:tavLst>
                                    </p:anim>
                                    <p:anim calcmode="lin" valueType="num">
                                      <p:cBhvr additive="base">
                                        <p:cTn id="54" dur="500" fill="hold"/>
                                        <p:tgtEl>
                                          <p:spTgt spid="13"/>
                                        </p:tgtEl>
                                        <p:attrNameLst>
                                          <p:attrName>ppt_y</p:attrName>
                                        </p:attrNameLst>
                                      </p:cBhvr>
                                      <p:tavLst>
                                        <p:tav tm="0">
                                          <p:val>
                                            <p:strVal val="#ppt_y"/>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31" presetClass="entr" presetSubtype="0" fill="hold" nodeType="clickEffect">
                                  <p:stCondLst>
                                    <p:cond delay="0"/>
                                  </p:stCondLst>
                                  <p:childTnLst>
                                    <p:set>
                                      <p:cBhvr>
                                        <p:cTn id="58" dur="1" fill="hold">
                                          <p:stCondLst>
                                            <p:cond delay="0"/>
                                          </p:stCondLst>
                                        </p:cTn>
                                        <p:tgtEl>
                                          <p:spTgt spid="15"/>
                                        </p:tgtEl>
                                        <p:attrNameLst>
                                          <p:attrName>style.visibility</p:attrName>
                                        </p:attrNameLst>
                                      </p:cBhvr>
                                      <p:to>
                                        <p:strVal val="visible"/>
                                      </p:to>
                                    </p:set>
                                    <p:anim calcmode="lin" valueType="num">
                                      <p:cBhvr>
                                        <p:cTn id="59" dur="1000" fill="hold"/>
                                        <p:tgtEl>
                                          <p:spTgt spid="15"/>
                                        </p:tgtEl>
                                        <p:attrNameLst>
                                          <p:attrName>ppt_w</p:attrName>
                                        </p:attrNameLst>
                                      </p:cBhvr>
                                      <p:tavLst>
                                        <p:tav tm="0">
                                          <p:val>
                                            <p:fltVal val="0"/>
                                          </p:val>
                                        </p:tav>
                                        <p:tav tm="100000">
                                          <p:val>
                                            <p:strVal val="#ppt_w"/>
                                          </p:val>
                                        </p:tav>
                                      </p:tavLst>
                                    </p:anim>
                                    <p:anim calcmode="lin" valueType="num">
                                      <p:cBhvr>
                                        <p:cTn id="60" dur="1000" fill="hold"/>
                                        <p:tgtEl>
                                          <p:spTgt spid="15"/>
                                        </p:tgtEl>
                                        <p:attrNameLst>
                                          <p:attrName>ppt_h</p:attrName>
                                        </p:attrNameLst>
                                      </p:cBhvr>
                                      <p:tavLst>
                                        <p:tav tm="0">
                                          <p:val>
                                            <p:fltVal val="0"/>
                                          </p:val>
                                        </p:tav>
                                        <p:tav tm="100000">
                                          <p:val>
                                            <p:strVal val="#ppt_h"/>
                                          </p:val>
                                        </p:tav>
                                      </p:tavLst>
                                    </p:anim>
                                    <p:anim calcmode="lin" valueType="num">
                                      <p:cBhvr>
                                        <p:cTn id="61" dur="1000" fill="hold"/>
                                        <p:tgtEl>
                                          <p:spTgt spid="15"/>
                                        </p:tgtEl>
                                        <p:attrNameLst>
                                          <p:attrName>style.rotation</p:attrName>
                                        </p:attrNameLst>
                                      </p:cBhvr>
                                      <p:tavLst>
                                        <p:tav tm="0">
                                          <p:val>
                                            <p:fltVal val="90"/>
                                          </p:val>
                                        </p:tav>
                                        <p:tav tm="100000">
                                          <p:val>
                                            <p:fltVal val="0"/>
                                          </p:val>
                                        </p:tav>
                                      </p:tavLst>
                                    </p:anim>
                                    <p:animEffect transition="in" filter="fade">
                                      <p:cBhvr>
                                        <p:cTn id="62" dur="1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09646535-AEF6-4883-A4F9-EEC1F8B43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2" name="Rectangle 11">
            <a:extLst>
              <a:ext uri="{FF2B5EF4-FFF2-40B4-BE49-F238E27FC236}">
                <a16:creationId xmlns:a16="http://schemas.microsoft.com/office/drawing/2014/main" id="{11F4D251-B7D8-402D-950A-F9D15396E94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FF4EFB0-4F8E-4423-96D9-FD29137073CB}"/>
              </a:ext>
            </a:extLst>
          </p:cNvPr>
          <p:cNvSpPr>
            <a:spLocks noGrp="1"/>
          </p:cNvSpPr>
          <p:nvPr>
            <p:ph type="title"/>
          </p:nvPr>
        </p:nvSpPr>
        <p:spPr>
          <a:xfrm>
            <a:off x="5761132" y="153569"/>
            <a:ext cx="5015638" cy="2795737"/>
          </a:xfrm>
        </p:spPr>
        <p:txBody>
          <a:bodyPr vert="horz" wrap="square" lIns="0" tIns="0" rIns="0" bIns="0" rtlCol="0" anchor="b" anchorCtr="0">
            <a:normAutofit/>
          </a:bodyPr>
          <a:lstStyle/>
          <a:p>
            <a:pPr algn="ctr"/>
            <a:r>
              <a:rPr lang="en-US" sz="4400" spc="-100" dirty="0">
                <a:latin typeface="Rockwell"/>
              </a:rPr>
              <a:t>My thoughts when learning about the requirements of </a:t>
            </a:r>
            <a:r>
              <a:rPr lang="en-US" sz="4400" spc="-100">
                <a:latin typeface="Rockwell"/>
              </a:rPr>
              <a:t>this project...</a:t>
            </a:r>
          </a:p>
        </p:txBody>
      </p:sp>
      <p:pic>
        <p:nvPicPr>
          <p:cNvPr id="5" name="Picture 5" descr="A close up of a logo&#10;&#10;Description automatically generated">
            <a:extLst>
              <a:ext uri="{FF2B5EF4-FFF2-40B4-BE49-F238E27FC236}">
                <a16:creationId xmlns:a16="http://schemas.microsoft.com/office/drawing/2014/main" id="{49BFE389-5D45-4A00-AB9D-483970F7F337}"/>
              </a:ext>
            </a:extLst>
          </p:cNvPr>
          <p:cNvPicPr>
            <a:picLocks noGrp="1" noChangeAspect="1"/>
          </p:cNvPicPr>
          <p:nvPr>
            <p:ph type="pic" idx="1"/>
          </p:nvPr>
        </p:nvPicPr>
        <p:blipFill rotWithShape="1">
          <a:blip r:embed="rId2"/>
          <a:srcRect t="1710" r="-1" b="1709"/>
          <a:stretch/>
        </p:blipFill>
        <p:spPr>
          <a:xfrm>
            <a:off x="1" y="10"/>
            <a:ext cx="5662934" cy="6857990"/>
          </a:xfrm>
          <a:custGeom>
            <a:avLst/>
            <a:gdLst/>
            <a:ahLst/>
            <a:cxnLst/>
            <a:rect l="l" t="t" r="r" b="b"/>
            <a:pathLst>
              <a:path w="5662934" h="6858000">
                <a:moveTo>
                  <a:pt x="0" y="0"/>
                </a:moveTo>
                <a:lnTo>
                  <a:pt x="5064602" y="0"/>
                </a:lnTo>
                <a:lnTo>
                  <a:pt x="4889880" y="279455"/>
                </a:lnTo>
                <a:cubicBezTo>
                  <a:pt x="4472355" y="1021447"/>
                  <a:pt x="4263593" y="1948936"/>
                  <a:pt x="4263593" y="3061922"/>
                </a:cubicBezTo>
                <a:cubicBezTo>
                  <a:pt x="4263593" y="3516203"/>
                  <a:pt x="4324186" y="3970483"/>
                  <a:pt x="4445372" y="4515619"/>
                </a:cubicBezTo>
                <a:cubicBezTo>
                  <a:pt x="4596855" y="5030470"/>
                  <a:pt x="4748338" y="5515036"/>
                  <a:pt x="4990710" y="5969316"/>
                </a:cubicBezTo>
                <a:cubicBezTo>
                  <a:pt x="5172489" y="6275955"/>
                  <a:pt x="5371310" y="6544265"/>
                  <a:pt x="5583977" y="6777438"/>
                </a:cubicBezTo>
                <a:lnTo>
                  <a:pt x="5662934" y="6858000"/>
                </a:lnTo>
                <a:lnTo>
                  <a:pt x="0" y="6858000"/>
                </a:lnTo>
                <a:close/>
              </a:path>
            </a:pathLst>
          </a:custGeom>
        </p:spPr>
      </p:pic>
      <p:sp>
        <p:nvSpPr>
          <p:cNvPr id="14" name="Freeform 10">
            <a:extLst>
              <a:ext uri="{FF2B5EF4-FFF2-40B4-BE49-F238E27FC236}">
                <a16:creationId xmlns:a16="http://schemas.microsoft.com/office/drawing/2014/main" id="{E67870A8-BE17-461C-AD58-035AD7FA02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rot="7291575">
            <a:off x="3479502" y="491434"/>
            <a:ext cx="2397877" cy="2244442"/>
          </a:xfrm>
          <a:custGeom>
            <a:avLst/>
            <a:gdLst>
              <a:gd name="T0" fmla="*/ 43 w 250"/>
              <a:gd name="T1" fmla="*/ 167 h 234"/>
              <a:gd name="T2" fmla="*/ 70 w 250"/>
              <a:gd name="T3" fmla="*/ 133 h 234"/>
              <a:gd name="T4" fmla="*/ 48 w 250"/>
              <a:gd name="T5" fmla="*/ 134 h 234"/>
              <a:gd name="T6" fmla="*/ 19 w 250"/>
              <a:gd name="T7" fmla="*/ 130 h 234"/>
              <a:gd name="T8" fmla="*/ 6 w 250"/>
              <a:gd name="T9" fmla="*/ 123 h 234"/>
              <a:gd name="T10" fmla="*/ 1 w 250"/>
              <a:gd name="T11" fmla="*/ 103 h 234"/>
              <a:gd name="T12" fmla="*/ 11 w 250"/>
              <a:gd name="T13" fmla="*/ 81 h 234"/>
              <a:gd name="T14" fmla="*/ 23 w 250"/>
              <a:gd name="T15" fmla="*/ 76 h 234"/>
              <a:gd name="T16" fmla="*/ 81 w 250"/>
              <a:gd name="T17" fmla="*/ 78 h 234"/>
              <a:gd name="T18" fmla="*/ 65 w 250"/>
              <a:gd name="T19" fmla="*/ 49 h 234"/>
              <a:gd name="T20" fmla="*/ 57 w 250"/>
              <a:gd name="T21" fmla="*/ 27 h 234"/>
              <a:gd name="T22" fmla="*/ 67 w 250"/>
              <a:gd name="T23" fmla="*/ 12 h 234"/>
              <a:gd name="T24" fmla="*/ 85 w 250"/>
              <a:gd name="T25" fmla="*/ 1 h 234"/>
              <a:gd name="T26" fmla="*/ 101 w 250"/>
              <a:gd name="T27" fmla="*/ 8 h 234"/>
              <a:gd name="T28" fmla="*/ 107 w 250"/>
              <a:gd name="T29" fmla="*/ 15 h 234"/>
              <a:gd name="T30" fmla="*/ 120 w 250"/>
              <a:gd name="T31" fmla="*/ 37 h 234"/>
              <a:gd name="T32" fmla="*/ 131 w 250"/>
              <a:gd name="T33" fmla="*/ 60 h 234"/>
              <a:gd name="T34" fmla="*/ 164 w 250"/>
              <a:gd name="T35" fmla="*/ 25 h 234"/>
              <a:gd name="T36" fmla="*/ 187 w 250"/>
              <a:gd name="T37" fmla="*/ 11 h 234"/>
              <a:gd name="T38" fmla="*/ 205 w 250"/>
              <a:gd name="T39" fmla="*/ 19 h 234"/>
              <a:gd name="T40" fmla="*/ 214 w 250"/>
              <a:gd name="T41" fmla="*/ 34 h 234"/>
              <a:gd name="T42" fmla="*/ 203 w 250"/>
              <a:gd name="T43" fmla="*/ 57 h 234"/>
              <a:gd name="T44" fmla="*/ 166 w 250"/>
              <a:gd name="T45" fmla="*/ 100 h 234"/>
              <a:gd name="T46" fmla="*/ 217 w 250"/>
              <a:gd name="T47" fmla="*/ 98 h 234"/>
              <a:gd name="T48" fmla="*/ 244 w 250"/>
              <a:gd name="T49" fmla="*/ 104 h 234"/>
              <a:gd name="T50" fmla="*/ 249 w 250"/>
              <a:gd name="T51" fmla="*/ 115 h 234"/>
              <a:gd name="T52" fmla="*/ 247 w 250"/>
              <a:gd name="T53" fmla="*/ 129 h 234"/>
              <a:gd name="T54" fmla="*/ 245 w 250"/>
              <a:gd name="T55" fmla="*/ 134 h 234"/>
              <a:gd name="T56" fmla="*/ 241 w 250"/>
              <a:gd name="T57" fmla="*/ 141 h 234"/>
              <a:gd name="T58" fmla="*/ 227 w 250"/>
              <a:gd name="T59" fmla="*/ 147 h 234"/>
              <a:gd name="T60" fmla="*/ 187 w 250"/>
              <a:gd name="T61" fmla="*/ 151 h 234"/>
              <a:gd name="T62" fmla="*/ 160 w 250"/>
              <a:gd name="T63" fmla="*/ 148 h 234"/>
              <a:gd name="T64" fmla="*/ 168 w 250"/>
              <a:gd name="T65" fmla="*/ 168 h 234"/>
              <a:gd name="T66" fmla="*/ 176 w 250"/>
              <a:gd name="T67" fmla="*/ 194 h 234"/>
              <a:gd name="T68" fmla="*/ 176 w 250"/>
              <a:gd name="T69" fmla="*/ 211 h 234"/>
              <a:gd name="T70" fmla="*/ 170 w 250"/>
              <a:gd name="T71" fmla="*/ 221 h 234"/>
              <a:gd name="T72" fmla="*/ 156 w 250"/>
              <a:gd name="T73" fmla="*/ 230 h 234"/>
              <a:gd name="T74" fmla="*/ 130 w 250"/>
              <a:gd name="T75" fmla="*/ 226 h 234"/>
              <a:gd name="T76" fmla="*/ 122 w 250"/>
              <a:gd name="T77" fmla="*/ 213 h 234"/>
              <a:gd name="T78" fmla="*/ 110 w 250"/>
              <a:gd name="T79" fmla="*/ 169 h 234"/>
              <a:gd name="T80" fmla="*/ 92 w 250"/>
              <a:gd name="T81" fmla="*/ 192 h 234"/>
              <a:gd name="T82" fmla="*/ 87 w 250"/>
              <a:gd name="T83" fmla="*/ 197 h 234"/>
              <a:gd name="T84" fmla="*/ 84 w 250"/>
              <a:gd name="T85" fmla="*/ 201 h 234"/>
              <a:gd name="T86" fmla="*/ 65 w 250"/>
              <a:gd name="T87" fmla="*/ 212 h 234"/>
              <a:gd name="T88" fmla="*/ 50 w 250"/>
              <a:gd name="T89" fmla="*/ 204 h 234"/>
              <a:gd name="T90" fmla="*/ 44 w 250"/>
              <a:gd name="T91" fmla="*/ 198 h 234"/>
              <a:gd name="T92" fmla="*/ 38 w 250"/>
              <a:gd name="T93" fmla="*/ 185 h 234"/>
              <a:gd name="T94" fmla="*/ 43 w 250"/>
              <a:gd name="T95" fmla="*/ 167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50" h="234">
                <a:moveTo>
                  <a:pt x="43" y="167"/>
                </a:moveTo>
                <a:cubicBezTo>
                  <a:pt x="70" y="133"/>
                  <a:pt x="70" y="133"/>
                  <a:pt x="70" y="133"/>
                </a:cubicBezTo>
                <a:cubicBezTo>
                  <a:pt x="60" y="134"/>
                  <a:pt x="61" y="134"/>
                  <a:pt x="48" y="134"/>
                </a:cubicBezTo>
                <a:cubicBezTo>
                  <a:pt x="34" y="133"/>
                  <a:pt x="24" y="132"/>
                  <a:pt x="19" y="130"/>
                </a:cubicBezTo>
                <a:cubicBezTo>
                  <a:pt x="13" y="128"/>
                  <a:pt x="9" y="126"/>
                  <a:pt x="6" y="123"/>
                </a:cubicBezTo>
                <a:cubicBezTo>
                  <a:pt x="1" y="119"/>
                  <a:pt x="0" y="112"/>
                  <a:pt x="1" y="103"/>
                </a:cubicBezTo>
                <a:cubicBezTo>
                  <a:pt x="2" y="93"/>
                  <a:pt x="6" y="86"/>
                  <a:pt x="11" y="81"/>
                </a:cubicBezTo>
                <a:cubicBezTo>
                  <a:pt x="15" y="77"/>
                  <a:pt x="18" y="76"/>
                  <a:pt x="23" y="76"/>
                </a:cubicBezTo>
                <a:cubicBezTo>
                  <a:pt x="81" y="78"/>
                  <a:pt x="81" y="78"/>
                  <a:pt x="81" y="78"/>
                </a:cubicBezTo>
                <a:cubicBezTo>
                  <a:pt x="65" y="49"/>
                  <a:pt x="65" y="49"/>
                  <a:pt x="65" y="49"/>
                </a:cubicBezTo>
                <a:cubicBezTo>
                  <a:pt x="58" y="40"/>
                  <a:pt x="56" y="33"/>
                  <a:pt x="57" y="27"/>
                </a:cubicBezTo>
                <a:cubicBezTo>
                  <a:pt x="58" y="21"/>
                  <a:pt x="62" y="16"/>
                  <a:pt x="67" y="12"/>
                </a:cubicBezTo>
                <a:cubicBezTo>
                  <a:pt x="74" y="6"/>
                  <a:pt x="80" y="2"/>
                  <a:pt x="85" y="1"/>
                </a:cubicBezTo>
                <a:cubicBezTo>
                  <a:pt x="90" y="0"/>
                  <a:pt x="95" y="2"/>
                  <a:pt x="101" y="8"/>
                </a:cubicBezTo>
                <a:cubicBezTo>
                  <a:pt x="104" y="11"/>
                  <a:pt x="106" y="13"/>
                  <a:pt x="107" y="15"/>
                </a:cubicBezTo>
                <a:cubicBezTo>
                  <a:pt x="110" y="19"/>
                  <a:pt x="112" y="20"/>
                  <a:pt x="120" y="37"/>
                </a:cubicBezTo>
                <a:cubicBezTo>
                  <a:pt x="129" y="55"/>
                  <a:pt x="128" y="51"/>
                  <a:pt x="131" y="60"/>
                </a:cubicBezTo>
                <a:cubicBezTo>
                  <a:pt x="164" y="25"/>
                  <a:pt x="164" y="25"/>
                  <a:pt x="164" y="25"/>
                </a:cubicBezTo>
                <a:cubicBezTo>
                  <a:pt x="173" y="16"/>
                  <a:pt x="180" y="11"/>
                  <a:pt x="187" y="11"/>
                </a:cubicBezTo>
                <a:cubicBezTo>
                  <a:pt x="193" y="10"/>
                  <a:pt x="200" y="13"/>
                  <a:pt x="205" y="19"/>
                </a:cubicBezTo>
                <a:cubicBezTo>
                  <a:pt x="210" y="24"/>
                  <a:pt x="213" y="29"/>
                  <a:pt x="214" y="34"/>
                </a:cubicBezTo>
                <a:cubicBezTo>
                  <a:pt x="214" y="39"/>
                  <a:pt x="211" y="47"/>
                  <a:pt x="203" y="57"/>
                </a:cubicBezTo>
                <a:cubicBezTo>
                  <a:pt x="166" y="100"/>
                  <a:pt x="166" y="100"/>
                  <a:pt x="166" y="100"/>
                </a:cubicBezTo>
                <a:cubicBezTo>
                  <a:pt x="217" y="98"/>
                  <a:pt x="217" y="98"/>
                  <a:pt x="217" y="98"/>
                </a:cubicBezTo>
                <a:cubicBezTo>
                  <a:pt x="229" y="96"/>
                  <a:pt x="238" y="98"/>
                  <a:pt x="244" y="104"/>
                </a:cubicBezTo>
                <a:cubicBezTo>
                  <a:pt x="247" y="107"/>
                  <a:pt x="249" y="111"/>
                  <a:pt x="249" y="115"/>
                </a:cubicBezTo>
                <a:cubicBezTo>
                  <a:pt x="250" y="120"/>
                  <a:pt x="249" y="124"/>
                  <a:pt x="247" y="129"/>
                </a:cubicBezTo>
                <a:cubicBezTo>
                  <a:pt x="247" y="130"/>
                  <a:pt x="246" y="132"/>
                  <a:pt x="245" y="134"/>
                </a:cubicBezTo>
                <a:cubicBezTo>
                  <a:pt x="244" y="137"/>
                  <a:pt x="243" y="140"/>
                  <a:pt x="241" y="141"/>
                </a:cubicBezTo>
                <a:cubicBezTo>
                  <a:pt x="239" y="144"/>
                  <a:pt x="234" y="146"/>
                  <a:pt x="227" y="147"/>
                </a:cubicBezTo>
                <a:cubicBezTo>
                  <a:pt x="221" y="149"/>
                  <a:pt x="207" y="150"/>
                  <a:pt x="187" y="151"/>
                </a:cubicBezTo>
                <a:cubicBezTo>
                  <a:pt x="175" y="152"/>
                  <a:pt x="161" y="148"/>
                  <a:pt x="160" y="148"/>
                </a:cubicBezTo>
                <a:cubicBezTo>
                  <a:pt x="161" y="151"/>
                  <a:pt x="165" y="161"/>
                  <a:pt x="168" y="168"/>
                </a:cubicBezTo>
                <a:cubicBezTo>
                  <a:pt x="168" y="171"/>
                  <a:pt x="173" y="181"/>
                  <a:pt x="176" y="194"/>
                </a:cubicBezTo>
                <a:cubicBezTo>
                  <a:pt x="179" y="206"/>
                  <a:pt x="176" y="203"/>
                  <a:pt x="176" y="211"/>
                </a:cubicBezTo>
                <a:cubicBezTo>
                  <a:pt x="176" y="214"/>
                  <a:pt x="174" y="217"/>
                  <a:pt x="170" y="221"/>
                </a:cubicBezTo>
                <a:cubicBezTo>
                  <a:pt x="166" y="226"/>
                  <a:pt x="161" y="228"/>
                  <a:pt x="156" y="230"/>
                </a:cubicBezTo>
                <a:cubicBezTo>
                  <a:pt x="147" y="234"/>
                  <a:pt x="137" y="233"/>
                  <a:pt x="130" y="226"/>
                </a:cubicBezTo>
                <a:cubicBezTo>
                  <a:pt x="127" y="223"/>
                  <a:pt x="125" y="219"/>
                  <a:pt x="122" y="213"/>
                </a:cubicBezTo>
                <a:cubicBezTo>
                  <a:pt x="118" y="188"/>
                  <a:pt x="117" y="189"/>
                  <a:pt x="110" y="169"/>
                </a:cubicBezTo>
                <a:cubicBezTo>
                  <a:pt x="92" y="192"/>
                  <a:pt x="92" y="192"/>
                  <a:pt x="92" y="192"/>
                </a:cubicBezTo>
                <a:cubicBezTo>
                  <a:pt x="90" y="193"/>
                  <a:pt x="88" y="195"/>
                  <a:pt x="87" y="197"/>
                </a:cubicBezTo>
                <a:cubicBezTo>
                  <a:pt x="86" y="198"/>
                  <a:pt x="85" y="200"/>
                  <a:pt x="84" y="201"/>
                </a:cubicBezTo>
                <a:cubicBezTo>
                  <a:pt x="76" y="209"/>
                  <a:pt x="70" y="212"/>
                  <a:pt x="65" y="212"/>
                </a:cubicBezTo>
                <a:cubicBezTo>
                  <a:pt x="60" y="211"/>
                  <a:pt x="55" y="209"/>
                  <a:pt x="50" y="204"/>
                </a:cubicBezTo>
                <a:cubicBezTo>
                  <a:pt x="50" y="203"/>
                  <a:pt x="48" y="202"/>
                  <a:pt x="44" y="198"/>
                </a:cubicBezTo>
                <a:cubicBezTo>
                  <a:pt x="41" y="195"/>
                  <a:pt x="39" y="191"/>
                  <a:pt x="38" y="185"/>
                </a:cubicBezTo>
                <a:cubicBezTo>
                  <a:pt x="37" y="179"/>
                  <a:pt x="39" y="173"/>
                  <a:pt x="43" y="167"/>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p>
        </p:txBody>
      </p:sp>
      <p:sp>
        <p:nvSpPr>
          <p:cNvPr id="4" name="Text Placeholder 3">
            <a:extLst>
              <a:ext uri="{FF2B5EF4-FFF2-40B4-BE49-F238E27FC236}">
                <a16:creationId xmlns:a16="http://schemas.microsoft.com/office/drawing/2014/main" id="{F5B30A98-0752-4A88-BBCE-16055E1A248F}"/>
              </a:ext>
            </a:extLst>
          </p:cNvPr>
          <p:cNvSpPr>
            <a:spLocks noGrp="1"/>
          </p:cNvSpPr>
          <p:nvPr>
            <p:ph type="body" sz="half" idx="2"/>
          </p:nvPr>
        </p:nvSpPr>
        <p:spPr>
          <a:xfrm>
            <a:off x="4932565" y="3145450"/>
            <a:ext cx="2664305" cy="3405329"/>
          </a:xfrm>
        </p:spPr>
        <p:txBody>
          <a:bodyPr vert="horz" lIns="0" tIns="0" rIns="0" bIns="0" rtlCol="0" anchor="t">
            <a:normAutofit fontScale="92500" lnSpcReduction="10000"/>
          </a:bodyPr>
          <a:lstStyle/>
          <a:p>
            <a:pPr marL="342900" indent="-342900">
              <a:buFont typeface="Courier New" panose="03070A02030502020204" pitchFamily="66" charset="0"/>
              <a:buChar char="o"/>
            </a:pPr>
            <a:r>
              <a:rPr lang="en-US">
                <a:solidFill>
                  <a:srgbClr val="FFFFFF"/>
                </a:solidFill>
                <a:latin typeface="Tahoma"/>
                <a:ea typeface="Tahoma"/>
                <a:cs typeface="Tahoma"/>
              </a:rPr>
              <a:t>Mehhh... I'd rather not.</a:t>
            </a:r>
          </a:p>
          <a:p>
            <a:pPr marL="342900" indent="-342900">
              <a:buFont typeface="Courier New" panose="03070A02030502020204" pitchFamily="66" charset="0"/>
              <a:buChar char="o"/>
            </a:pPr>
            <a:r>
              <a:rPr lang="en-US">
                <a:solidFill>
                  <a:srgbClr val="FFFFFF"/>
                </a:solidFill>
                <a:latin typeface="Tahoma"/>
                <a:ea typeface="Tahoma"/>
                <a:cs typeface="Tahoma"/>
              </a:rPr>
              <a:t>But if I gotta do it then it will give me a chance to test just how grown I really think I've become with not being so easily triggered by religion anymore.</a:t>
            </a:r>
            <a:endParaRPr lang="en-US">
              <a:solidFill>
                <a:srgbClr val="FFFFFF">
                  <a:alpha val="58000"/>
                </a:srgbClr>
              </a:solidFill>
              <a:latin typeface="Tahoma"/>
              <a:ea typeface="Tahoma"/>
              <a:cs typeface="Tahoma"/>
            </a:endParaRPr>
          </a:p>
        </p:txBody>
      </p:sp>
      <p:sp>
        <p:nvSpPr>
          <p:cNvPr id="6" name="TextBox 5">
            <a:extLst>
              <a:ext uri="{FF2B5EF4-FFF2-40B4-BE49-F238E27FC236}">
                <a16:creationId xmlns:a16="http://schemas.microsoft.com/office/drawing/2014/main" id="{C3DBF476-557F-4F74-958C-24B2D71C457C}"/>
              </a:ext>
            </a:extLst>
          </p:cNvPr>
          <p:cNvSpPr txBox="1"/>
          <p:nvPr/>
        </p:nvSpPr>
        <p:spPr>
          <a:xfrm>
            <a:off x="7743646" y="3142890"/>
            <a:ext cx="2743200" cy="14003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700">
                <a:latin typeface="Trebuchet MS"/>
              </a:rPr>
              <a:t>AT LEAST IT AIN'T A </a:t>
            </a:r>
            <a:r>
              <a:rPr lang="en-US" sz="1700" dirty="0">
                <a:latin typeface="Trebuchet MS"/>
              </a:rPr>
              <a:t>PROJECT ON THAT TRASH FILM WE HAD TO WATCH THAT I NEED NOT MENTION THE TITLE!!!</a:t>
            </a:r>
          </a:p>
        </p:txBody>
      </p:sp>
      <p:pic>
        <p:nvPicPr>
          <p:cNvPr id="7" name="Picture 7" descr="A drawing of a cartoon character&#10;&#10;Description automatically generated">
            <a:extLst>
              <a:ext uri="{FF2B5EF4-FFF2-40B4-BE49-F238E27FC236}">
                <a16:creationId xmlns:a16="http://schemas.microsoft.com/office/drawing/2014/main" id="{E73E55D0-D19F-440B-8937-CD53907FA689}"/>
              </a:ext>
            </a:extLst>
          </p:cNvPr>
          <p:cNvPicPr>
            <a:picLocks noChangeAspect="1"/>
          </p:cNvPicPr>
          <p:nvPr/>
        </p:nvPicPr>
        <p:blipFill>
          <a:blip r:embed="rId3"/>
          <a:stretch>
            <a:fillRect/>
          </a:stretch>
        </p:blipFill>
        <p:spPr>
          <a:xfrm>
            <a:off x="10187796" y="4015597"/>
            <a:ext cx="1808671" cy="2392392"/>
          </a:xfrm>
          <a:prstGeom prst="rect">
            <a:avLst/>
          </a:prstGeom>
        </p:spPr>
      </p:pic>
    </p:spTree>
    <p:extLst>
      <p:ext uri="{BB962C8B-B14F-4D97-AF65-F5344CB8AC3E}">
        <p14:creationId xmlns:p14="http://schemas.microsoft.com/office/powerpoint/2010/main" val="860187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00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2"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right)">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7" presetClass="entr" presetSubtype="10" fill="hold" grpId="0" nodeType="clickEffect">
                                  <p:stCondLst>
                                    <p:cond delay="0"/>
                                  </p:stCondLst>
                                  <p:childTnLst>
                                    <p:set>
                                      <p:cBhvr>
                                        <p:cTn id="15" dur="1" fill="hold">
                                          <p:stCondLst>
                                            <p:cond delay="0"/>
                                          </p:stCondLst>
                                        </p:cTn>
                                        <p:tgtEl>
                                          <p:spTgt spid="4">
                                            <p:txEl>
                                              <p:pRg st="0" end="0"/>
                                            </p:txEl>
                                          </p:spTgt>
                                        </p:tgtEl>
                                        <p:attrNameLst>
                                          <p:attrName>style.visibility</p:attrName>
                                        </p:attrNameLst>
                                      </p:cBhvr>
                                      <p:to>
                                        <p:strVal val="visible"/>
                                      </p:to>
                                    </p:set>
                                    <p:anim calcmode="lin" valueType="num">
                                      <p:cBhvr>
                                        <p:cTn id="16"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17" dur="500" fill="hold"/>
                                        <p:tgtEl>
                                          <p:spTgt spid="4">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17" presetClass="entr" presetSubtype="10" fill="hold" grpId="0" nodeType="clickEffect">
                                  <p:stCondLst>
                                    <p:cond delay="0"/>
                                  </p:stCondLst>
                                  <p:childTnLst>
                                    <p:set>
                                      <p:cBhvr>
                                        <p:cTn id="21" dur="1" fill="hold">
                                          <p:stCondLst>
                                            <p:cond delay="0"/>
                                          </p:stCondLst>
                                        </p:cTn>
                                        <p:tgtEl>
                                          <p:spTgt spid="4">
                                            <p:txEl>
                                              <p:pRg st="1" end="1"/>
                                            </p:txEl>
                                          </p:spTgt>
                                        </p:tgtEl>
                                        <p:attrNameLst>
                                          <p:attrName>style.visibility</p:attrName>
                                        </p:attrNameLst>
                                      </p:cBhvr>
                                      <p:to>
                                        <p:strVal val="visible"/>
                                      </p:to>
                                    </p:set>
                                    <p:anim calcmode="lin" valueType="num">
                                      <p:cBhvr>
                                        <p:cTn id="22" dur="500" fill="hold"/>
                                        <p:tgtEl>
                                          <p:spTgt spid="4">
                                            <p:txEl>
                                              <p:pRg st="1" end="1"/>
                                            </p:txEl>
                                          </p:spTgt>
                                        </p:tgtEl>
                                        <p:attrNameLst>
                                          <p:attrName>ppt_w</p:attrName>
                                        </p:attrNameLst>
                                      </p:cBhvr>
                                      <p:tavLst>
                                        <p:tav tm="0">
                                          <p:val>
                                            <p:fltVal val="0"/>
                                          </p:val>
                                        </p:tav>
                                        <p:tav tm="100000">
                                          <p:val>
                                            <p:strVal val="#ppt_w"/>
                                          </p:val>
                                        </p:tav>
                                      </p:tavLst>
                                    </p:anim>
                                    <p:anim calcmode="lin" valueType="num">
                                      <p:cBhvr>
                                        <p:cTn id="23" dur="500" fill="hold"/>
                                        <p:tgtEl>
                                          <p:spTgt spid="4">
                                            <p:txEl>
                                              <p:pRg st="1" end="1"/>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55" presetClass="entr" presetSubtype="0" fill="hold" grpId="0" nodeType="clickEffect">
                                  <p:stCondLst>
                                    <p:cond delay="0"/>
                                  </p:stCondLst>
                                  <p:childTnLst>
                                    <p:set>
                                      <p:cBhvr>
                                        <p:cTn id="27" dur="1" fill="hold">
                                          <p:stCondLst>
                                            <p:cond delay="0"/>
                                          </p:stCondLst>
                                        </p:cTn>
                                        <p:tgtEl>
                                          <p:spTgt spid="6"/>
                                        </p:tgtEl>
                                        <p:attrNameLst>
                                          <p:attrName>style.visibility</p:attrName>
                                        </p:attrNameLst>
                                      </p:cBhvr>
                                      <p:to>
                                        <p:strVal val="visible"/>
                                      </p:to>
                                    </p:set>
                                    <p:anim calcmode="lin" valueType="num">
                                      <p:cBhvr>
                                        <p:cTn id="28" dur="1000" fill="hold"/>
                                        <p:tgtEl>
                                          <p:spTgt spid="6"/>
                                        </p:tgtEl>
                                        <p:attrNameLst>
                                          <p:attrName>ppt_w</p:attrName>
                                        </p:attrNameLst>
                                      </p:cBhvr>
                                      <p:tavLst>
                                        <p:tav tm="0">
                                          <p:val>
                                            <p:strVal val="#ppt_w*0.70"/>
                                          </p:val>
                                        </p:tav>
                                        <p:tav tm="100000">
                                          <p:val>
                                            <p:strVal val="#ppt_w"/>
                                          </p:val>
                                        </p:tav>
                                      </p:tavLst>
                                    </p:anim>
                                    <p:anim calcmode="lin" valueType="num">
                                      <p:cBhvr>
                                        <p:cTn id="29" dur="1000" fill="hold"/>
                                        <p:tgtEl>
                                          <p:spTgt spid="6"/>
                                        </p:tgtEl>
                                        <p:attrNameLst>
                                          <p:attrName>ppt_h</p:attrName>
                                        </p:attrNameLst>
                                      </p:cBhvr>
                                      <p:tavLst>
                                        <p:tav tm="0">
                                          <p:val>
                                            <p:strVal val="#ppt_h"/>
                                          </p:val>
                                        </p:tav>
                                        <p:tav tm="100000">
                                          <p:val>
                                            <p:strVal val="#ppt_h"/>
                                          </p:val>
                                        </p:tav>
                                      </p:tavLst>
                                    </p:anim>
                                    <p:animEffect transition="in" filter="fade">
                                      <p:cBhvr>
                                        <p:cTn id="30" dur="10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31" presetClass="entr" presetSubtype="0"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1000" fill="hold"/>
                                        <p:tgtEl>
                                          <p:spTgt spid="7"/>
                                        </p:tgtEl>
                                        <p:attrNameLst>
                                          <p:attrName>ppt_w</p:attrName>
                                        </p:attrNameLst>
                                      </p:cBhvr>
                                      <p:tavLst>
                                        <p:tav tm="0">
                                          <p:val>
                                            <p:fltVal val="0"/>
                                          </p:val>
                                        </p:tav>
                                        <p:tav tm="100000">
                                          <p:val>
                                            <p:strVal val="#ppt_w"/>
                                          </p:val>
                                        </p:tav>
                                      </p:tavLst>
                                    </p:anim>
                                    <p:anim calcmode="lin" valueType="num">
                                      <p:cBhvr>
                                        <p:cTn id="36" dur="1000" fill="hold"/>
                                        <p:tgtEl>
                                          <p:spTgt spid="7"/>
                                        </p:tgtEl>
                                        <p:attrNameLst>
                                          <p:attrName>ppt_h</p:attrName>
                                        </p:attrNameLst>
                                      </p:cBhvr>
                                      <p:tavLst>
                                        <p:tav tm="0">
                                          <p:val>
                                            <p:fltVal val="0"/>
                                          </p:val>
                                        </p:tav>
                                        <p:tav tm="100000">
                                          <p:val>
                                            <p:strVal val="#ppt_h"/>
                                          </p:val>
                                        </p:tav>
                                      </p:tavLst>
                                    </p:anim>
                                    <p:anim calcmode="lin" valueType="num">
                                      <p:cBhvr>
                                        <p:cTn id="37" dur="1000" fill="hold"/>
                                        <p:tgtEl>
                                          <p:spTgt spid="7"/>
                                        </p:tgtEl>
                                        <p:attrNameLst>
                                          <p:attrName>style.rotation</p:attrName>
                                        </p:attrNameLst>
                                      </p:cBhvr>
                                      <p:tavLst>
                                        <p:tav tm="0">
                                          <p:val>
                                            <p:fltVal val="90"/>
                                          </p:val>
                                        </p:tav>
                                        <p:tav tm="100000">
                                          <p:val>
                                            <p:fltVal val="0"/>
                                          </p:val>
                                        </p:tav>
                                      </p:tavLst>
                                    </p:anim>
                                    <p:animEffect transition="in" filter="fade">
                                      <p:cBhvr>
                                        <p:cTn id="38"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build="p"/>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84781-359C-439A-BCA9-49578E6AB8A8}"/>
              </a:ext>
            </a:extLst>
          </p:cNvPr>
          <p:cNvSpPr>
            <a:spLocks noGrp="1"/>
          </p:cNvSpPr>
          <p:nvPr>
            <p:ph type="title"/>
          </p:nvPr>
        </p:nvSpPr>
        <p:spPr>
          <a:xfrm>
            <a:off x="720000" y="144748"/>
            <a:ext cx="10728326" cy="3354176"/>
          </a:xfrm>
        </p:spPr>
        <p:txBody>
          <a:bodyPr/>
          <a:lstStyle/>
          <a:p>
            <a:r>
              <a:rPr lang="en-US" sz="5000" dirty="0"/>
              <a:t>My Interview with members of </a:t>
            </a:r>
            <a:r>
              <a:rPr lang="en-US" sz="5000" b="1" dirty="0">
                <a:ea typeface="+mj-lt"/>
                <a:cs typeface="+mj-lt"/>
              </a:rPr>
              <a:t>Unitarian Universalist</a:t>
            </a:r>
            <a:br>
              <a:rPr lang="en-US" sz="5000" b="1" dirty="0">
                <a:ea typeface="+mj-lt"/>
                <a:cs typeface="+mj-lt"/>
              </a:rPr>
            </a:br>
            <a:r>
              <a:rPr lang="en-US" sz="5000" b="1">
                <a:ea typeface="+mj-lt"/>
                <a:cs typeface="+mj-lt"/>
              </a:rPr>
              <a:t>Fellowship of Lafayette, LA </a:t>
            </a:r>
            <a:r>
              <a:rPr lang="en-US" sz="5000" b="1" dirty="0">
                <a:ea typeface="+mj-lt"/>
                <a:cs typeface="+mj-lt"/>
              </a:rPr>
              <a:t>(9/6/2020)-10:30AM</a:t>
            </a:r>
            <a:endParaRPr lang="en-US" sz="4000" dirty="0"/>
          </a:p>
        </p:txBody>
      </p:sp>
      <p:sp>
        <p:nvSpPr>
          <p:cNvPr id="3" name="Text Placeholder 2">
            <a:extLst>
              <a:ext uri="{FF2B5EF4-FFF2-40B4-BE49-F238E27FC236}">
                <a16:creationId xmlns:a16="http://schemas.microsoft.com/office/drawing/2014/main" id="{CFCFABF3-3B7A-406F-97A2-FFE687B0D7EB}"/>
              </a:ext>
            </a:extLst>
          </p:cNvPr>
          <p:cNvSpPr>
            <a:spLocks noGrp="1"/>
          </p:cNvSpPr>
          <p:nvPr>
            <p:ph type="body" idx="1"/>
          </p:nvPr>
        </p:nvSpPr>
        <p:spPr>
          <a:xfrm>
            <a:off x="719910" y="3858924"/>
            <a:ext cx="10728326" cy="2925491"/>
          </a:xfrm>
        </p:spPr>
        <p:txBody>
          <a:bodyPr vert="horz" lIns="0" tIns="0" rIns="0" bIns="0" rtlCol="0" anchor="t">
            <a:normAutofit fontScale="92500" lnSpcReduction="10000"/>
          </a:bodyPr>
          <a:lstStyle/>
          <a:p>
            <a:pPr marL="457200" indent="-457200">
              <a:buFont typeface="Wingdings" panose="03070A02030502020204" pitchFamily="66" charset="0"/>
              <a:buChar char="Ø"/>
            </a:pPr>
            <a:r>
              <a:rPr lang="en-US">
                <a:solidFill>
                  <a:srgbClr val="FFFFFF"/>
                </a:solidFill>
                <a:latin typeface="Meiryo"/>
                <a:ea typeface="Meiryo"/>
              </a:rPr>
              <a:t>I felt a little nervous attending a relgious gathering with being an openly gay man in the south. (Even with it being virtual through </a:t>
            </a:r>
            <a:r>
              <a:rPr lang="en-US" dirty="0">
                <a:solidFill>
                  <a:srgbClr val="FFFFFF"/>
                </a:solidFill>
                <a:latin typeface="Meiryo"/>
                <a:ea typeface="Meiryo"/>
              </a:rPr>
              <a:t>zoom)</a:t>
            </a:r>
          </a:p>
          <a:p>
            <a:pPr marL="457200" indent="-457200">
              <a:buFont typeface="Wingdings" panose="03070A02030502020204" pitchFamily="66" charset="0"/>
              <a:buChar char="Ø"/>
            </a:pPr>
            <a:r>
              <a:rPr lang="en-US">
                <a:solidFill>
                  <a:srgbClr val="FFFFFF"/>
                </a:solidFill>
                <a:latin typeface="Meiryo"/>
                <a:ea typeface="Meiryo"/>
              </a:rPr>
              <a:t>I purposely did not research any information on "UU" to approach the meeting from a neutral perspective. (Tried to enter the experience being as un-biased as possible)</a:t>
            </a:r>
            <a:endParaRPr lang="en-US" dirty="0">
              <a:solidFill>
                <a:srgbClr val="FFFFFF">
                  <a:alpha val="60000"/>
                </a:srgbClr>
              </a:solidFill>
              <a:latin typeface="Meiryo"/>
              <a:ea typeface="Meiryo"/>
            </a:endParaRPr>
          </a:p>
          <a:p>
            <a:pPr marL="457200" indent="-457200">
              <a:buFont typeface="Wingdings" panose="03070A02030502020204" pitchFamily="66" charset="0"/>
              <a:buChar char="Ø"/>
            </a:pPr>
            <a:endParaRPr lang="en-US" dirty="0">
              <a:solidFill>
                <a:srgbClr val="FFFFFF">
                  <a:alpha val="60000"/>
                </a:srgbClr>
              </a:solidFill>
            </a:endParaRPr>
          </a:p>
        </p:txBody>
      </p:sp>
      <p:pic>
        <p:nvPicPr>
          <p:cNvPr id="4" name="Picture 4" descr="Sweating Pusheen">
            <a:extLst>
              <a:ext uri="{FF2B5EF4-FFF2-40B4-BE49-F238E27FC236}">
                <a16:creationId xmlns:a16="http://schemas.microsoft.com/office/drawing/2014/main" id="{08729CD7-4BCB-4752-A373-B79B7DFE6DB1}"/>
              </a:ext>
            </a:extLst>
          </p:cNvPr>
          <p:cNvPicPr>
            <a:picLocks noChangeAspect="1"/>
          </p:cNvPicPr>
          <p:nvPr/>
        </p:nvPicPr>
        <p:blipFill>
          <a:blip r:embed="rId2"/>
          <a:stretch>
            <a:fillRect/>
          </a:stretch>
        </p:blipFill>
        <p:spPr>
          <a:xfrm>
            <a:off x="8548778" y="303362"/>
            <a:ext cx="3706482" cy="3706482"/>
          </a:xfrm>
          <a:prstGeom prst="rect">
            <a:avLst/>
          </a:prstGeom>
        </p:spPr>
      </p:pic>
    </p:spTree>
    <p:extLst>
      <p:ext uri="{BB962C8B-B14F-4D97-AF65-F5344CB8AC3E}">
        <p14:creationId xmlns:p14="http://schemas.microsoft.com/office/powerpoint/2010/main" val="524573066"/>
      </p:ext>
    </p:extLst>
  </p:cSld>
  <p:clrMapOvr>
    <a:masterClrMapping/>
  </p:clrMapOvr>
  <mc:AlternateContent xmlns:mc="http://schemas.openxmlformats.org/markup-compatibility/2006" xmlns:p14="http://schemas.microsoft.com/office/powerpoint/2010/main">
    <mc:Choice Requires="p14">
      <p:transition spd="slow" p14:dur="3000">
        <p:wheel spokes="1"/>
      </p:transition>
    </mc:Choice>
    <mc:Fallback xmlns="">
      <p:transition spd="slow">
        <p:wheel spokes="1"/>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ppt_y</p:attrName>
                                        </p:attrNameLst>
                                      </p:cBhvr>
                                      <p:tavLst>
                                        <p:tav tm="0">
                                          <p:val>
                                            <p:strVal val="#ppt_y+#ppt_h*1.125000"/>
                                          </p:val>
                                        </p:tav>
                                        <p:tav tm="100000">
                                          <p:val>
                                            <p:strVal val="#ppt_y"/>
                                          </p:val>
                                        </p:tav>
                                      </p:tavLst>
                                    </p:anim>
                                    <p:animEffect transition="in" filter="wipe(up)">
                                      <p:cBhvr>
                                        <p:cTn id="8" dur="500"/>
                                        <p:tgtEl>
                                          <p:spTgt spid="2"/>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2"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p:tgtEl>
                                          <p:spTgt spid="4"/>
                                        </p:tgtEl>
                                        <p:attrNameLst>
                                          <p:attrName>ppt_x</p:attrName>
                                        </p:attrNameLst>
                                      </p:cBhvr>
                                      <p:tavLst>
                                        <p:tav tm="0">
                                          <p:val>
                                            <p:strVal val="#ppt_x+#ppt_w*1.125000"/>
                                          </p:val>
                                        </p:tav>
                                        <p:tav tm="100000">
                                          <p:val>
                                            <p:strVal val="#ppt_x"/>
                                          </p:val>
                                        </p:tav>
                                      </p:tavLst>
                                    </p:anim>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fade">
                                      <p:cBhvr>
                                        <p:cTn id="19" dur="5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fade">
                                      <p:cBhvr>
                                        <p:cTn id="24"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useBgFill="1">
        <p:nvSpPr>
          <p:cNvPr id="7" name="Rectangle 8">
            <a:extLst>
              <a:ext uri="{FF2B5EF4-FFF2-40B4-BE49-F238E27FC236}">
                <a16:creationId xmlns:a16="http://schemas.microsoft.com/office/drawing/2014/main" id="{1D1CCC3C-EB52-47ED-B6AA-5F70D92155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10">
            <a:extLst>
              <a:ext uri="{FF2B5EF4-FFF2-40B4-BE49-F238E27FC236}">
                <a16:creationId xmlns:a16="http://schemas.microsoft.com/office/drawing/2014/main" id="{384C50CF-FE9D-459C-890F-56C327795D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lumMod val="90000"/>
              <a:lumOff val="10000"/>
            </a:schemeClr>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Freeform: Shape 12">
            <a:extLst>
              <a:ext uri="{FF2B5EF4-FFF2-40B4-BE49-F238E27FC236}">
                <a16:creationId xmlns:a16="http://schemas.microsoft.com/office/drawing/2014/main" id="{79C4E6F9-8A11-4E94-8423-966E9DF0D85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1096624" cy="6858000"/>
          </a:xfrm>
          <a:custGeom>
            <a:avLst/>
            <a:gdLst>
              <a:gd name="connsiteX0" fmla="*/ 0 w 11096624"/>
              <a:gd name="connsiteY0" fmla="*/ 0 h 6858000"/>
              <a:gd name="connsiteX1" fmla="*/ 10869306 w 11096624"/>
              <a:gd name="connsiteY1" fmla="*/ 0 h 6858000"/>
              <a:gd name="connsiteX2" fmla="*/ 10932108 w 11096624"/>
              <a:gd name="connsiteY2" fmla="*/ 181114 h 6858000"/>
              <a:gd name="connsiteX3" fmla="*/ 10953136 w 11096624"/>
              <a:gd name="connsiteY3" fmla="*/ 3620675 h 6858000"/>
              <a:gd name="connsiteX4" fmla="*/ 9722723 w 11096624"/>
              <a:gd name="connsiteY4" fmla="*/ 6351879 h 6858000"/>
              <a:gd name="connsiteX5" fmla="*/ 9365083 w 11096624"/>
              <a:gd name="connsiteY5" fmla="*/ 6847267 h 6858000"/>
              <a:gd name="connsiteX6" fmla="*/ 9354506 w 11096624"/>
              <a:gd name="connsiteY6" fmla="*/ 6858000 h 6858000"/>
              <a:gd name="connsiteX7" fmla="*/ 0 w 11096624"/>
              <a:gd name="connsiteY7"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096624" h="6858000">
                <a:moveTo>
                  <a:pt x="0" y="0"/>
                </a:moveTo>
                <a:lnTo>
                  <a:pt x="10869306" y="0"/>
                </a:lnTo>
                <a:lnTo>
                  <a:pt x="10932108" y="181114"/>
                </a:lnTo>
                <a:cubicBezTo>
                  <a:pt x="11289577" y="1409141"/>
                  <a:pt x="10953136" y="3273767"/>
                  <a:pt x="10953136" y="3620675"/>
                </a:cubicBezTo>
                <a:cubicBezTo>
                  <a:pt x="10953136" y="5162483"/>
                  <a:pt x="10118214" y="5735156"/>
                  <a:pt x="9722723" y="6351879"/>
                </a:cubicBezTo>
                <a:cubicBezTo>
                  <a:pt x="9656808" y="6500554"/>
                  <a:pt x="9530643" y="6669361"/>
                  <a:pt x="9365083" y="6847267"/>
                </a:cubicBezTo>
                <a:lnTo>
                  <a:pt x="9354506" y="6858000"/>
                </a:lnTo>
                <a:lnTo>
                  <a:pt x="0" y="6858000"/>
                </a:lnTo>
                <a:close/>
              </a:path>
            </a:pathLst>
          </a:custGeom>
          <a:ln>
            <a:noFill/>
          </a:ln>
        </p:spPr>
        <p:txBody>
          <a:bodyPr vert="horz" wrap="square" lIns="91440" tIns="45720" rIns="91440" bIns="45720" numCol="1" anchor="t" anchorCtr="0" compatLnSpc="1">
            <a:prstTxWarp prst="textNoShape">
              <a:avLst/>
            </a:prstTxWarp>
            <a:noAutofit/>
          </a:bodyPr>
          <a:lstStyle/>
          <a:p>
            <a:endParaRPr lang="en-US">
              <a:solidFill>
                <a:schemeClr val="tx1"/>
              </a:solidFill>
            </a:endParaRPr>
          </a:p>
        </p:txBody>
      </p:sp>
      <p:sp>
        <p:nvSpPr>
          <p:cNvPr id="2" name="Title 1">
            <a:extLst>
              <a:ext uri="{FF2B5EF4-FFF2-40B4-BE49-F238E27FC236}">
                <a16:creationId xmlns:a16="http://schemas.microsoft.com/office/drawing/2014/main" id="{94C24237-1811-4BA1-B1E2-C40E8CA135E7}"/>
              </a:ext>
            </a:extLst>
          </p:cNvPr>
          <p:cNvSpPr>
            <a:spLocks noGrp="1"/>
          </p:cNvSpPr>
          <p:nvPr>
            <p:ph type="title"/>
          </p:nvPr>
        </p:nvSpPr>
        <p:spPr>
          <a:xfrm>
            <a:off x="604981" y="231011"/>
            <a:ext cx="6923812" cy="1477328"/>
          </a:xfrm>
        </p:spPr>
        <p:txBody>
          <a:bodyPr vert="horz" wrap="square" lIns="0" tIns="0" rIns="0" bIns="0" rtlCol="0" anchor="ctr" anchorCtr="0">
            <a:noAutofit/>
          </a:bodyPr>
          <a:lstStyle/>
          <a:p>
            <a:pPr algn="ctr"/>
            <a:r>
              <a:rPr lang="en-US" sz="2900" dirty="0">
                <a:latin typeface="Franklin Gothic Book"/>
              </a:rPr>
              <a:t>Some Things / Facts / Ideas I Learned During the </a:t>
            </a:r>
            <a:r>
              <a:rPr lang="en-US" sz="2900">
                <a:latin typeface="Franklin Gothic Book"/>
              </a:rPr>
              <a:t>Interview with UU Lafayette Fellowship</a:t>
            </a:r>
            <a:endParaRPr lang="en-US"/>
          </a:p>
        </p:txBody>
      </p:sp>
      <p:sp>
        <p:nvSpPr>
          <p:cNvPr id="3" name="Content Placeholder 2">
            <a:extLst>
              <a:ext uri="{FF2B5EF4-FFF2-40B4-BE49-F238E27FC236}">
                <a16:creationId xmlns:a16="http://schemas.microsoft.com/office/drawing/2014/main" id="{18C8BE7B-C55E-4564-B528-8EFFCC0E2408}"/>
              </a:ext>
            </a:extLst>
          </p:cNvPr>
          <p:cNvSpPr>
            <a:spLocks noGrp="1"/>
          </p:cNvSpPr>
          <p:nvPr>
            <p:ph idx="1"/>
          </p:nvPr>
        </p:nvSpPr>
        <p:spPr>
          <a:xfrm>
            <a:off x="303056" y="1707715"/>
            <a:ext cx="7225738" cy="4869667"/>
          </a:xfrm>
        </p:spPr>
        <p:txBody>
          <a:bodyPr vert="horz" lIns="0" tIns="0" rIns="0" bIns="0" rtlCol="0" anchor="t">
            <a:noAutofit/>
          </a:bodyPr>
          <a:lstStyle/>
          <a:p>
            <a:pPr>
              <a:lnSpc>
                <a:spcPct val="110000"/>
              </a:lnSpc>
            </a:pPr>
            <a:r>
              <a:rPr lang="en-US">
                <a:solidFill>
                  <a:srgbClr val="FFFFFF"/>
                </a:solidFill>
                <a:latin typeface="Franklin Gothic Book"/>
              </a:rPr>
              <a:t>"UU" is their prefered informal manner of addressing their religion.</a:t>
            </a:r>
          </a:p>
          <a:p>
            <a:pPr>
              <a:lnSpc>
                <a:spcPct val="110000"/>
              </a:lnSpc>
            </a:pPr>
            <a:r>
              <a:rPr lang="en-US">
                <a:solidFill>
                  <a:srgbClr val="FFFFFF"/>
                </a:solidFill>
                <a:latin typeface="Franklin Gothic Book"/>
              </a:rPr>
              <a:t>Lafayette chapter first founded in 1957</a:t>
            </a:r>
          </a:p>
          <a:p>
            <a:pPr>
              <a:lnSpc>
                <a:spcPct val="110000"/>
              </a:lnSpc>
            </a:pPr>
            <a:r>
              <a:rPr lang="en-US">
                <a:solidFill>
                  <a:srgbClr val="FFFFFF"/>
                </a:solidFill>
                <a:latin typeface="Franklin Gothic Book"/>
              </a:rPr>
              <a:t>Members back then met at each other's houses, public places like UL, rented motel rooms, practiced in donated spots like Teche Electric, Cite De Arts, Yoga studios and accupuncture facilities.</a:t>
            </a:r>
          </a:p>
          <a:p>
            <a:pPr>
              <a:lnSpc>
                <a:spcPct val="110000"/>
              </a:lnSpc>
            </a:pPr>
            <a:r>
              <a:rPr lang="en-US">
                <a:solidFill>
                  <a:srgbClr val="FFFFFF"/>
                </a:solidFill>
                <a:latin typeface="Franklin Gothic Book"/>
              </a:rPr>
              <a:t>One member joked about the most common public misconception about the </a:t>
            </a:r>
            <a:r>
              <a:rPr lang="en-US">
                <a:solidFill>
                  <a:srgbClr val="FFFFFF"/>
                </a:solidFill>
                <a:latin typeface="Franklin Gothic Book"/>
                <a:ea typeface="+mn-lt"/>
                <a:cs typeface="+mn-lt"/>
              </a:rPr>
              <a:t>Unitarian Universalist faith is the belief that they are part of some kind of cult.</a:t>
            </a:r>
          </a:p>
          <a:p>
            <a:pPr>
              <a:lnSpc>
                <a:spcPct val="110000"/>
              </a:lnSpc>
            </a:pPr>
            <a:r>
              <a:rPr lang="en-US">
                <a:solidFill>
                  <a:srgbClr val="FFFFFF"/>
                </a:solidFill>
                <a:latin typeface="Franklin Gothic Book"/>
              </a:rPr>
              <a:t>One member described the congregation as being a group of "Free-thinkers who want to broaden</a:t>
            </a:r>
            <a:r>
              <a:rPr lang="en-US">
                <a:solidFill>
                  <a:srgbClr val="FFFFFF"/>
                </a:solidFill>
                <a:latin typeface="Franklin Gothic Book"/>
                <a:ea typeface="+mn-lt"/>
                <a:cs typeface="+mn-lt"/>
              </a:rPr>
              <a:t> their horizons while doing good for the community."</a:t>
            </a:r>
            <a:endParaRPr lang="en-US">
              <a:solidFill>
                <a:srgbClr val="FFFFFF"/>
              </a:solidFill>
              <a:latin typeface="Franklin Gothic Book"/>
            </a:endParaRPr>
          </a:p>
          <a:p>
            <a:pPr>
              <a:lnSpc>
                <a:spcPct val="110000"/>
              </a:lnSpc>
            </a:pPr>
            <a:endParaRPr lang="en-US" sz="1400" b="1"/>
          </a:p>
          <a:p>
            <a:pPr marL="0" indent="0">
              <a:lnSpc>
                <a:spcPct val="110000"/>
              </a:lnSpc>
              <a:buNone/>
            </a:pPr>
            <a:endParaRPr lang="en-US" sz="1400" b="1"/>
          </a:p>
        </p:txBody>
      </p:sp>
      <p:pic>
        <p:nvPicPr>
          <p:cNvPr id="4" name="Picture 4" descr="A close up of a logo&#10;&#10;Description automatically generated">
            <a:extLst>
              <a:ext uri="{FF2B5EF4-FFF2-40B4-BE49-F238E27FC236}">
                <a16:creationId xmlns:a16="http://schemas.microsoft.com/office/drawing/2014/main" id="{B195167A-D447-4B81-ADF3-BA9FB25D29AF}"/>
              </a:ext>
            </a:extLst>
          </p:cNvPr>
          <p:cNvPicPr>
            <a:picLocks noChangeAspect="1"/>
          </p:cNvPicPr>
          <p:nvPr/>
        </p:nvPicPr>
        <p:blipFill>
          <a:blip r:embed="rId2"/>
          <a:stretch>
            <a:fillRect/>
          </a:stretch>
        </p:blipFill>
        <p:spPr>
          <a:xfrm>
            <a:off x="8045697" y="371751"/>
            <a:ext cx="3756983" cy="6091459"/>
          </a:xfrm>
          <a:custGeom>
            <a:avLst/>
            <a:gdLst/>
            <a:ahLst/>
            <a:cxnLst/>
            <a:rect l="l" t="t" r="r" b="b"/>
            <a:pathLst>
              <a:path w="3095625" h="5409338">
                <a:moveTo>
                  <a:pt x="0" y="0"/>
                </a:moveTo>
                <a:lnTo>
                  <a:pt x="3095625" y="0"/>
                </a:lnTo>
                <a:lnTo>
                  <a:pt x="3095625" y="5409338"/>
                </a:lnTo>
                <a:lnTo>
                  <a:pt x="0" y="5409338"/>
                </a:lnTo>
                <a:close/>
              </a:path>
            </a:pathLst>
          </a:custGeom>
        </p:spPr>
      </p:pic>
    </p:spTree>
    <p:extLst>
      <p:ext uri="{BB962C8B-B14F-4D97-AF65-F5344CB8AC3E}">
        <p14:creationId xmlns:p14="http://schemas.microsoft.com/office/powerpoint/2010/main" val="380014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Righ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ox(out)">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12" fill="hold" grpId="0" nodeType="click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strips(downLeft)">
                                      <p:cBhvr>
                                        <p:cTn id="17" dur="500"/>
                                        <p:tgtEl>
                                          <p:spTgt spid="3">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strips(downLeft)">
                                      <p:cBhvr>
                                        <p:cTn id="22" dur="5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12"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strips(downLeft)">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12"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strips(downLeft)">
                                      <p:cBhvr>
                                        <p:cTn id="32" dur="5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8" presetClass="entr" presetSubtype="12"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strips(downLeft)">
                                      <p:cBhvr>
                                        <p:cTn id="3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17FD1B-82A9-4CB3-891A-EF459A072F3E}"/>
              </a:ext>
            </a:extLst>
          </p:cNvPr>
          <p:cNvSpPr>
            <a:spLocks noGrp="1"/>
          </p:cNvSpPr>
          <p:nvPr>
            <p:ph type="title"/>
          </p:nvPr>
        </p:nvSpPr>
        <p:spPr>
          <a:xfrm>
            <a:off x="576227" y="231012"/>
            <a:ext cx="11030249" cy="960552"/>
          </a:xfrm>
        </p:spPr>
        <p:txBody>
          <a:bodyPr>
            <a:normAutofit fontScale="90000"/>
          </a:bodyPr>
          <a:lstStyle/>
          <a:p>
            <a:pPr algn="ctr"/>
            <a:r>
              <a:rPr lang="en-US" sz="4000" b="1" u="sng"/>
              <a:t>Stereotypes </a:t>
            </a:r>
            <a:r>
              <a:rPr lang="en-US"/>
              <a:t>Brought to Mind</a:t>
            </a:r>
            <a:r>
              <a:rPr lang="en-US" dirty="0"/>
              <a:t> During this Immersion Experience </a:t>
            </a:r>
          </a:p>
        </p:txBody>
      </p:sp>
      <p:sp>
        <p:nvSpPr>
          <p:cNvPr id="3" name="Text Placeholder 2">
            <a:extLst>
              <a:ext uri="{FF2B5EF4-FFF2-40B4-BE49-F238E27FC236}">
                <a16:creationId xmlns:a16="http://schemas.microsoft.com/office/drawing/2014/main" id="{A3F0955F-81EB-4567-8CBD-E964A8145C17}"/>
              </a:ext>
            </a:extLst>
          </p:cNvPr>
          <p:cNvSpPr>
            <a:spLocks noGrp="1"/>
          </p:cNvSpPr>
          <p:nvPr>
            <p:ph type="body" idx="1"/>
          </p:nvPr>
        </p:nvSpPr>
        <p:spPr>
          <a:xfrm>
            <a:off x="720000" y="1064321"/>
            <a:ext cx="5490091" cy="1011494"/>
          </a:xfrm>
        </p:spPr>
        <p:txBody>
          <a:bodyPr>
            <a:normAutofit fontScale="92500"/>
          </a:bodyPr>
          <a:lstStyle/>
          <a:p>
            <a:pPr algn="ctr"/>
            <a:r>
              <a:rPr lang="en-US" dirty="0"/>
              <a:t>Non-mainstream or Westernized religions </a:t>
            </a:r>
            <a:r>
              <a:rPr lang="en-US"/>
              <a:t>being viewed as  </a:t>
            </a:r>
            <a:r>
              <a:rPr lang="en-US" sz="2400"/>
              <a:t>"Cult-like"</a:t>
            </a:r>
          </a:p>
        </p:txBody>
      </p:sp>
      <p:sp>
        <p:nvSpPr>
          <p:cNvPr id="4" name="Content Placeholder 3">
            <a:extLst>
              <a:ext uri="{FF2B5EF4-FFF2-40B4-BE49-F238E27FC236}">
                <a16:creationId xmlns:a16="http://schemas.microsoft.com/office/drawing/2014/main" id="{E18376DE-3239-4655-BEC8-D71B26059D18}"/>
              </a:ext>
            </a:extLst>
          </p:cNvPr>
          <p:cNvSpPr>
            <a:spLocks noGrp="1"/>
          </p:cNvSpPr>
          <p:nvPr>
            <p:ph sz="half" idx="2"/>
          </p:nvPr>
        </p:nvSpPr>
        <p:spPr>
          <a:xfrm>
            <a:off x="288679" y="2196543"/>
            <a:ext cx="5003801" cy="4255366"/>
          </a:xfrm>
        </p:spPr>
        <p:txBody>
          <a:bodyPr vert="horz" lIns="0" tIns="0" rIns="0" bIns="0" rtlCol="0" anchor="t">
            <a:noAutofit/>
          </a:bodyPr>
          <a:lstStyle/>
          <a:p>
            <a:r>
              <a:rPr lang="en-US" sz="1500">
                <a:solidFill>
                  <a:srgbClr val="FFFFFF"/>
                </a:solidFill>
                <a:ea typeface="+mn-lt"/>
                <a:cs typeface="+mn-lt"/>
              </a:rPr>
              <a:t>Known for decades as a "haven of starchy humanists" (Lee, 1996).</a:t>
            </a:r>
            <a:r>
              <a:rPr lang="en-US" sz="1500" dirty="0">
                <a:solidFill>
                  <a:srgbClr val="FFFFFF"/>
                </a:solidFill>
                <a:ea typeface="+mn-lt"/>
                <a:cs typeface="+mn-lt"/>
              </a:rPr>
              <a:t> </a:t>
            </a:r>
          </a:p>
          <a:p>
            <a:r>
              <a:rPr lang="en-US" sz="1500">
                <a:solidFill>
                  <a:srgbClr val="FFFFFF"/>
                </a:solidFill>
                <a:ea typeface="+mn-lt"/>
                <a:cs typeface="+mn-lt"/>
              </a:rPr>
              <a:t>sensationalized media accounts applied the cult label to groups as sociologically disparate as "moonies" and neopagans. In popular usage, the term now suggests a deviant religious group composed of highly committed but troubled and/or brainwashed members under the powerful (even malign) control of a charismatic leader (Lee, 1996). </a:t>
            </a:r>
          </a:p>
          <a:p>
            <a:r>
              <a:rPr lang="en-US" sz="1500">
                <a:solidFill>
                  <a:srgbClr val="FFFFFF"/>
                </a:solidFill>
                <a:ea typeface="+mn-lt"/>
                <a:cs typeface="+mn-lt"/>
              </a:rPr>
              <a:t>Officially creedless, UUs pursue radically individual quests for "truth and meaning." UU churches dedicate themselves to supporting each member's personal search for answers to life's ultimate questions (Lee, 1996). </a:t>
            </a:r>
            <a:endParaRPr lang="en-US" sz="1500" dirty="0">
              <a:solidFill>
                <a:srgbClr val="FFFFFF"/>
              </a:solidFill>
            </a:endParaRPr>
          </a:p>
        </p:txBody>
      </p:sp>
      <p:sp>
        <p:nvSpPr>
          <p:cNvPr id="5" name="Text Placeholder 4">
            <a:extLst>
              <a:ext uri="{FF2B5EF4-FFF2-40B4-BE49-F238E27FC236}">
                <a16:creationId xmlns:a16="http://schemas.microsoft.com/office/drawing/2014/main" id="{AB44781E-409B-4E48-BF50-4DE543AB2DE6}"/>
              </a:ext>
            </a:extLst>
          </p:cNvPr>
          <p:cNvSpPr>
            <a:spLocks noGrp="1"/>
          </p:cNvSpPr>
          <p:nvPr>
            <p:ph type="body" sz="quarter" idx="3"/>
          </p:nvPr>
        </p:nvSpPr>
        <p:spPr>
          <a:xfrm>
            <a:off x="6372135" y="1294359"/>
            <a:ext cx="5001261" cy="781456"/>
          </a:xfrm>
        </p:spPr>
        <p:txBody>
          <a:bodyPr>
            <a:normAutofit fontScale="92500"/>
          </a:bodyPr>
          <a:lstStyle/>
          <a:p>
            <a:pPr algn="ctr"/>
            <a:r>
              <a:rPr lang="en-US" dirty="0"/>
              <a:t>Western relgious People presumed </a:t>
            </a:r>
            <a:r>
              <a:rPr lang="en-US" sz="2400"/>
              <a:t>conservative</a:t>
            </a:r>
            <a:r>
              <a:rPr lang="en-US" dirty="0"/>
              <a:t> </a:t>
            </a:r>
            <a:endParaRPr lang="en-US"/>
          </a:p>
        </p:txBody>
      </p:sp>
      <p:sp>
        <p:nvSpPr>
          <p:cNvPr id="6" name="Content Placeholder 5">
            <a:extLst>
              <a:ext uri="{FF2B5EF4-FFF2-40B4-BE49-F238E27FC236}">
                <a16:creationId xmlns:a16="http://schemas.microsoft.com/office/drawing/2014/main" id="{5422EC4F-99F7-418B-92F9-F2100264AF39}"/>
              </a:ext>
            </a:extLst>
          </p:cNvPr>
          <p:cNvSpPr>
            <a:spLocks noGrp="1"/>
          </p:cNvSpPr>
          <p:nvPr>
            <p:ph sz="quarter" idx="4"/>
          </p:nvPr>
        </p:nvSpPr>
        <p:spPr>
          <a:xfrm>
            <a:off x="6860966" y="2196543"/>
            <a:ext cx="5003800" cy="3982196"/>
          </a:xfrm>
        </p:spPr>
        <p:txBody>
          <a:bodyPr vert="horz" lIns="0" tIns="0" rIns="0" bIns="0" rtlCol="0" anchor="t">
            <a:normAutofit fontScale="92500" lnSpcReduction="20000"/>
          </a:bodyPr>
          <a:lstStyle/>
          <a:p>
            <a:r>
              <a:rPr lang="en-US" sz="1600">
                <a:solidFill>
                  <a:srgbClr val="FFFFFF"/>
                </a:solidFill>
                <a:ea typeface="+mn-lt"/>
                <a:cs typeface="+mn-lt"/>
              </a:rPr>
              <a:t>The Unitarian Universalist have embraced feminism and LGBT liberation movements for years (McKanan, 2013).</a:t>
            </a:r>
          </a:p>
          <a:p>
            <a:r>
              <a:rPr lang="en-US" sz="1600">
                <a:solidFill>
                  <a:srgbClr val="FFFFFF"/>
                </a:solidFill>
                <a:ea typeface="+mn-lt"/>
                <a:cs typeface="+mn-lt"/>
              </a:rPr>
              <a:t>Drawing on a long heritage of support for birth control, Unitarian Universalism repeatedly advocated for abortion rights. A few ministers had performed gay and lesbian marriages long before Stonewall, a few came out of the closet around that time, and the denomination declared its solidarity with gay liberation in 1970 (McKanan, 2013).</a:t>
            </a:r>
            <a:endParaRPr lang="en-US" sz="1600">
              <a:ea typeface="+mn-lt"/>
              <a:cs typeface="+mn-lt"/>
            </a:endParaRPr>
          </a:p>
          <a:p>
            <a:r>
              <a:rPr lang="en-US" sz="1600">
                <a:solidFill>
                  <a:srgbClr val="FFFFFF"/>
                </a:solidFill>
                <a:ea typeface="+mn-lt"/>
                <a:cs typeface="+mn-lt"/>
              </a:rPr>
              <a:t>Unitarian Universalists also pioneered religiously based sex education with “About Your Sexuality,” a 1970 curriculum that empowered children to make thoughtful choices about their sexual behavior (McKanan, 2013).</a:t>
            </a:r>
            <a:endParaRPr lang="en-US" sz="1600" dirty="0">
              <a:solidFill>
                <a:srgbClr val="FFFFFF"/>
              </a:solidFill>
            </a:endParaRPr>
          </a:p>
        </p:txBody>
      </p:sp>
      <p:pic>
        <p:nvPicPr>
          <p:cNvPr id="7" name="Picture 7" descr="A person posing for the camera&#10;&#10;Description automatically generated">
            <a:extLst>
              <a:ext uri="{FF2B5EF4-FFF2-40B4-BE49-F238E27FC236}">
                <a16:creationId xmlns:a16="http://schemas.microsoft.com/office/drawing/2014/main" id="{A773BEC1-EC6C-45A0-A3BD-F6813432BA16}"/>
              </a:ext>
            </a:extLst>
          </p:cNvPr>
          <p:cNvPicPr>
            <a:picLocks noChangeAspect="1"/>
          </p:cNvPicPr>
          <p:nvPr/>
        </p:nvPicPr>
        <p:blipFill>
          <a:blip r:embed="rId2"/>
          <a:stretch>
            <a:fillRect/>
          </a:stretch>
        </p:blipFill>
        <p:spPr>
          <a:xfrm>
            <a:off x="5011947" y="1933833"/>
            <a:ext cx="3059501" cy="4528712"/>
          </a:xfrm>
          <a:prstGeom prst="rect">
            <a:avLst/>
          </a:prstGeom>
        </p:spPr>
      </p:pic>
      <p:pic>
        <p:nvPicPr>
          <p:cNvPr id="8" name="Picture 8" descr="A picture containing drawing&#10;&#10;Description automatically generated">
            <a:extLst>
              <a:ext uri="{FF2B5EF4-FFF2-40B4-BE49-F238E27FC236}">
                <a16:creationId xmlns:a16="http://schemas.microsoft.com/office/drawing/2014/main" id="{AD003C28-8649-41FB-B777-4A67DA49C3D1}"/>
              </a:ext>
            </a:extLst>
          </p:cNvPr>
          <p:cNvPicPr>
            <a:picLocks noChangeAspect="1"/>
          </p:cNvPicPr>
          <p:nvPr/>
        </p:nvPicPr>
        <p:blipFill>
          <a:blip r:embed="rId3"/>
          <a:stretch>
            <a:fillRect/>
          </a:stretch>
        </p:blipFill>
        <p:spPr>
          <a:xfrm>
            <a:off x="2682816" y="727440"/>
            <a:ext cx="7401463" cy="5733803"/>
          </a:xfrm>
          <a:prstGeom prst="rect">
            <a:avLst/>
          </a:prstGeom>
        </p:spPr>
      </p:pic>
    </p:spTree>
    <p:extLst>
      <p:ext uri="{BB962C8B-B14F-4D97-AF65-F5344CB8AC3E}">
        <p14:creationId xmlns:p14="http://schemas.microsoft.com/office/powerpoint/2010/main" val="3326566507"/>
      </p:ext>
    </p:extLst>
  </p:cSld>
  <p:clrMapOvr>
    <a:masterClrMapping/>
  </p:clrMapOvr>
  <mc:AlternateContent xmlns:mc="http://schemas.openxmlformats.org/markup-compatibility/2006" xmlns:p14="http://schemas.microsoft.com/office/powerpoint/2010/main">
    <mc:Choice Requires="p14">
      <p:transition spd="slow" p14:dur="2500">
        <p:comb/>
      </p:transition>
    </mc:Choice>
    <mc:Fallback xmlns="">
      <p:transition spd="slow">
        <p:comb/>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5" presetClass="entr" presetSubtype="10"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checkerboard(across)">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randombar(horizont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ntr" presetSubtype="10" fill="hold" grpId="0" nodeType="clickEffect">
                                  <p:stCondLst>
                                    <p:cond delay="0"/>
                                  </p:stCondLst>
                                  <p:childTnLst>
                                    <p:set>
                                      <p:cBhvr>
                                        <p:cTn id="22" dur="1" fill="hold">
                                          <p:stCondLst>
                                            <p:cond delay="0"/>
                                          </p:stCondLst>
                                        </p:cTn>
                                        <p:tgtEl>
                                          <p:spTgt spid="4">
                                            <p:txEl>
                                              <p:pRg st="0" end="0"/>
                                            </p:txEl>
                                          </p:spTgt>
                                        </p:tgtEl>
                                        <p:attrNameLst>
                                          <p:attrName>style.visibility</p:attrName>
                                        </p:attrNameLst>
                                      </p:cBhvr>
                                      <p:to>
                                        <p:strVal val="visible"/>
                                      </p:to>
                                    </p:set>
                                    <p:animEffect transition="in" filter="checkerboard(across)">
                                      <p:cBhvr>
                                        <p:cTn id="23" dur="500"/>
                                        <p:tgtEl>
                                          <p:spTgt spid="4">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 presetClass="entr" presetSubtype="10" fill="hold" grpId="0" nodeType="clickEffect">
                                  <p:stCondLst>
                                    <p:cond delay="0"/>
                                  </p:stCondLst>
                                  <p:childTnLst>
                                    <p:set>
                                      <p:cBhvr>
                                        <p:cTn id="27" dur="1" fill="hold">
                                          <p:stCondLst>
                                            <p:cond delay="0"/>
                                          </p:stCondLst>
                                        </p:cTn>
                                        <p:tgtEl>
                                          <p:spTgt spid="4">
                                            <p:txEl>
                                              <p:pRg st="1" end="1"/>
                                            </p:txEl>
                                          </p:spTgt>
                                        </p:tgtEl>
                                        <p:attrNameLst>
                                          <p:attrName>style.visibility</p:attrName>
                                        </p:attrNameLst>
                                      </p:cBhvr>
                                      <p:to>
                                        <p:strVal val="visible"/>
                                      </p:to>
                                    </p:set>
                                    <p:animEffect transition="in" filter="checkerboard(across)">
                                      <p:cBhvr>
                                        <p:cTn id="28" dur="500"/>
                                        <p:tgtEl>
                                          <p:spTgt spid="4">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5" presetClass="entr" presetSubtype="10" fill="hold" grpId="0" nodeType="clickEffect">
                                  <p:stCondLst>
                                    <p:cond delay="0"/>
                                  </p:stCondLst>
                                  <p:childTnLst>
                                    <p:set>
                                      <p:cBhvr>
                                        <p:cTn id="32" dur="1" fill="hold">
                                          <p:stCondLst>
                                            <p:cond delay="0"/>
                                          </p:stCondLst>
                                        </p:cTn>
                                        <p:tgtEl>
                                          <p:spTgt spid="4">
                                            <p:txEl>
                                              <p:pRg st="2" end="2"/>
                                            </p:txEl>
                                          </p:spTgt>
                                        </p:tgtEl>
                                        <p:attrNameLst>
                                          <p:attrName>style.visibility</p:attrName>
                                        </p:attrNameLst>
                                      </p:cBhvr>
                                      <p:to>
                                        <p:strVal val="visible"/>
                                      </p:to>
                                    </p:set>
                                    <p:animEffect transition="in" filter="checkerboard(across)">
                                      <p:cBhvr>
                                        <p:cTn id="33" dur="500"/>
                                        <p:tgtEl>
                                          <p:spTgt spid="4">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5" presetClass="entr" presetSubtype="1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checkerboard(across)">
                                      <p:cBhvr>
                                        <p:cTn id="38" dur="500"/>
                                        <p:tgtEl>
                                          <p:spTgt spid="5"/>
                                        </p:tgtEl>
                                      </p:cBhvr>
                                    </p:animEffect>
                                  </p:childTnLst>
                                </p:cTn>
                              </p:par>
                            </p:childTnLst>
                          </p:cTn>
                        </p:par>
                      </p:childTnLst>
                    </p:cTn>
                  </p:par>
                  <p:par>
                    <p:cTn id="39" fill="hold">
                      <p:stCondLst>
                        <p:cond delay="indefinite"/>
                      </p:stCondLst>
                      <p:childTnLst>
                        <p:par>
                          <p:cTn id="40" fill="hold">
                            <p:stCondLst>
                              <p:cond delay="0"/>
                            </p:stCondLst>
                            <p:childTnLst>
                              <p:par>
                                <p:cTn id="41" presetID="5" presetClass="entr" presetSubtype="10" fill="hold" grpId="0" nodeType="clickEffect">
                                  <p:stCondLst>
                                    <p:cond delay="0"/>
                                  </p:stCondLst>
                                  <p:childTnLst>
                                    <p:set>
                                      <p:cBhvr>
                                        <p:cTn id="42" dur="1" fill="hold">
                                          <p:stCondLst>
                                            <p:cond delay="0"/>
                                          </p:stCondLst>
                                        </p:cTn>
                                        <p:tgtEl>
                                          <p:spTgt spid="6">
                                            <p:txEl>
                                              <p:pRg st="0" end="0"/>
                                            </p:txEl>
                                          </p:spTgt>
                                        </p:tgtEl>
                                        <p:attrNameLst>
                                          <p:attrName>style.visibility</p:attrName>
                                        </p:attrNameLst>
                                      </p:cBhvr>
                                      <p:to>
                                        <p:strVal val="visible"/>
                                      </p:to>
                                    </p:set>
                                    <p:animEffect transition="in" filter="checkerboard(across)">
                                      <p:cBhvr>
                                        <p:cTn id="43" dur="500"/>
                                        <p:tgtEl>
                                          <p:spTgt spid="6">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5" presetClass="entr" presetSubtype="10" fill="hold" grpId="0" nodeType="clickEffect">
                                  <p:stCondLst>
                                    <p:cond delay="0"/>
                                  </p:stCondLst>
                                  <p:childTnLst>
                                    <p:set>
                                      <p:cBhvr>
                                        <p:cTn id="47" dur="1" fill="hold">
                                          <p:stCondLst>
                                            <p:cond delay="0"/>
                                          </p:stCondLst>
                                        </p:cTn>
                                        <p:tgtEl>
                                          <p:spTgt spid="6">
                                            <p:txEl>
                                              <p:pRg st="1" end="1"/>
                                            </p:txEl>
                                          </p:spTgt>
                                        </p:tgtEl>
                                        <p:attrNameLst>
                                          <p:attrName>style.visibility</p:attrName>
                                        </p:attrNameLst>
                                      </p:cBhvr>
                                      <p:to>
                                        <p:strVal val="visible"/>
                                      </p:to>
                                    </p:set>
                                    <p:animEffect transition="in" filter="checkerboard(across)">
                                      <p:cBhvr>
                                        <p:cTn id="48" dur="500"/>
                                        <p:tgtEl>
                                          <p:spTgt spid="6">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5" presetClass="entr" presetSubtype="10" fill="hold" grpId="0" nodeType="clickEffect">
                                  <p:stCondLst>
                                    <p:cond delay="0"/>
                                  </p:stCondLst>
                                  <p:childTnLst>
                                    <p:set>
                                      <p:cBhvr>
                                        <p:cTn id="52" dur="1" fill="hold">
                                          <p:stCondLst>
                                            <p:cond delay="0"/>
                                          </p:stCondLst>
                                        </p:cTn>
                                        <p:tgtEl>
                                          <p:spTgt spid="6">
                                            <p:txEl>
                                              <p:pRg st="2" end="2"/>
                                            </p:txEl>
                                          </p:spTgt>
                                        </p:tgtEl>
                                        <p:attrNameLst>
                                          <p:attrName>style.visibility</p:attrName>
                                        </p:attrNameLst>
                                      </p:cBhvr>
                                      <p:to>
                                        <p:strVal val="visible"/>
                                      </p:to>
                                    </p:set>
                                    <p:animEffect transition="in" filter="checkerboard(across)">
                                      <p:cBhvr>
                                        <p:cTn id="53" dur="500"/>
                                        <p:tgtEl>
                                          <p:spTgt spid="6">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build="p"/>
      <p:bldP spid="5" grpId="0"/>
      <p:bldP spid="6" grpId="0" build="p"/>
    </p:bldLst>
  </p:timing>
</p:sld>
</file>

<file path=ppt/theme/theme1.xml><?xml version="1.0" encoding="utf-8"?>
<a:theme xmlns:a="http://schemas.openxmlformats.org/drawingml/2006/main" name="BlobVTI">
  <a:themeElements>
    <a:clrScheme name="AnalogousFromRegularSeedLeftStep">
      <a:dk1>
        <a:srgbClr val="000000"/>
      </a:dk1>
      <a:lt1>
        <a:srgbClr val="FFFFFF"/>
      </a:lt1>
      <a:dk2>
        <a:srgbClr val="412438"/>
      </a:dk2>
      <a:lt2>
        <a:srgbClr val="E2E3E8"/>
      </a:lt2>
      <a:accent1>
        <a:srgbClr val="B0A11F"/>
      </a:accent1>
      <a:accent2>
        <a:srgbClr val="D57217"/>
      </a:accent2>
      <a:accent3>
        <a:srgbClr val="E73529"/>
      </a:accent3>
      <a:accent4>
        <a:srgbClr val="D5175A"/>
      </a:accent4>
      <a:accent5>
        <a:srgbClr val="E729BB"/>
      </a:accent5>
      <a:accent6>
        <a:srgbClr val="B117D5"/>
      </a:accent6>
      <a:hlink>
        <a:srgbClr val="636ECB"/>
      </a:hlink>
      <a:folHlink>
        <a:srgbClr val="7F7F7F"/>
      </a:folHlink>
    </a:clrScheme>
    <a:fontScheme name="Blob">
      <a:majorFont>
        <a:latin typeface="Sagona Book"/>
        <a:ea typeface=""/>
        <a:cs typeface=""/>
      </a:majorFont>
      <a:minorFont>
        <a:latin typeface="Avenir Next LT Pro"/>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lobVTI" id="{06D3AACF-B619-4265-899F-5E2FB3A445D5}" vid="{F5918863-BA1A-4735-81A8-3E7BFBDA8478}"/>
    </a:ext>
  </a:extLst>
</a:theme>
</file>

<file path=docProps/app.xml><?xml version="1.0" encoding="utf-8"?>
<Properties xmlns="http://schemas.openxmlformats.org/officeDocument/2006/extended-properties" xmlns:vt="http://schemas.openxmlformats.org/officeDocument/2006/docPropsVTypes">
  <Template>TC104033937[[fn=Vapor Trail]]</Template>
  <TotalTime>0</TotalTime>
  <Words>0</Words>
  <Application>Microsoft Office PowerPoint</Application>
  <PresentationFormat>Widescreen</PresentationFormat>
  <Paragraphs>0</Paragraphs>
  <Slides>27</Slides>
  <Notes>0</Notes>
  <HiddenSlides>0</HiddenSlides>
  <MMClips>0</MMClips>
  <ScaleCrop>false</ScaleCrop>
  <HeadingPairs>
    <vt:vector size="4" baseType="variant">
      <vt:variant>
        <vt:lpstr>Theme</vt:lpstr>
      </vt:variant>
      <vt:variant>
        <vt:i4>1</vt:i4>
      </vt:variant>
      <vt:variant>
        <vt:lpstr>Slide Titles</vt:lpstr>
      </vt:variant>
      <vt:variant>
        <vt:i4>27</vt:i4>
      </vt:variant>
    </vt:vector>
  </HeadingPairs>
  <TitlesOfParts>
    <vt:vector size="28" baseType="lpstr">
      <vt:lpstr>BlobVTI</vt:lpstr>
      <vt:lpstr>Unitarian Universalist</vt:lpstr>
      <vt:lpstr>BUT before the main presentation today, I must reflect a little on my past!  </vt:lpstr>
      <vt:lpstr>My "Not Too" Distant Past Views on Religion...</vt:lpstr>
      <vt:lpstr>PowerPoint Presentation</vt:lpstr>
      <vt:lpstr>My Spirituality in Present Times</vt:lpstr>
      <vt:lpstr>My thoughts when learning about the requirements of this project...</vt:lpstr>
      <vt:lpstr>My Interview with members of Unitarian Universalist Fellowship of Lafayette, LA (9/6/2020)-10:30AM</vt:lpstr>
      <vt:lpstr>Some Things / Facts / Ideas I Learned During the Interview with UU Lafayette Fellowship</vt:lpstr>
      <vt:lpstr>Stereotypes Brought to Mind During this Immersion Experience </vt:lpstr>
      <vt:lpstr>Unitarian Universalism  CORE VALUES   </vt:lpstr>
      <vt:lpstr>Attending my first mass with the Unitarian Universalist Fellowship of Lafayette, LA (9/6/2020)-11:00AM</vt:lpstr>
      <vt:lpstr>PowerPoint Presentation</vt:lpstr>
      <vt:lpstr>"In Faith" by Rev. Sunshine Jeremiah Wolfe</vt:lpstr>
      <vt:lpstr>Chalice Lighting on Inherent Worth and Dignity By Steve Stock</vt:lpstr>
      <vt:lpstr>The Chalice</vt:lpstr>
      <vt:lpstr>Quotes on "Dignity"</vt:lpstr>
      <vt:lpstr>The Congregation Pauses for a Moment to Share  "Joys and Concerns"</vt:lpstr>
      <vt:lpstr>HYMN #1053 How Could Anyone</vt:lpstr>
      <vt:lpstr>PowerPoint Presentation</vt:lpstr>
      <vt:lpstr>PowerPoint Presentation</vt:lpstr>
      <vt:lpstr>Attending my second meeting, mass and follow-up discussion with the Unitarian Universalist Fellowship of Lafayette, LA (9/13/2020)-10:30AM</vt:lpstr>
      <vt:lpstr>PowerPoint Presentation</vt:lpstr>
      <vt:lpstr>The Lasting Impression of this Project In Regards to My Future Career as a  Counselor...</vt:lpstr>
      <vt:lpstr>My Current Spiritual Agenda Since This Project!?</vt:lpstr>
      <vt:lpstr>PowerPoint Presentation</vt:lpstr>
      <vt:lpstr>PowerPoint Presentation</vt:lpstr>
      <vt:lpstr>Work Cited</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
  <cp:lastModifiedBy/>
  <cp:revision>4013</cp:revision>
  <dcterms:created xsi:type="dcterms:W3CDTF">2020-09-18T00:35:30Z</dcterms:created>
  <dcterms:modified xsi:type="dcterms:W3CDTF">2020-09-22T00:24:59Z</dcterms:modified>
</cp:coreProperties>
</file>